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3" r:id="rId6"/>
    <p:sldId id="264"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520" autoAdjust="0"/>
    <p:restoredTop sz="94660"/>
  </p:normalViewPr>
  <p:slideViewPr>
    <p:cSldViewPr>
      <p:cViewPr>
        <p:scale>
          <a:sx n="79" d="100"/>
          <a:sy n="79" d="100"/>
        </p:scale>
        <p:origin x="-120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FA15630-C593-499D-825D-634DBEAD7CB6}" type="datetimeFigureOut">
              <a:rPr lang="ar-IQ" smtClean="0"/>
              <a:t>03/10/1444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F6DA21-87F6-44B3-8F29-05D55CAF5424}" type="slidenum">
              <a:rPr lang="ar-IQ" smtClean="0"/>
              <a:t>‹#›</a:t>
            </a:fld>
            <a:endParaRPr lang="ar-IQ"/>
          </a:p>
        </p:txBody>
      </p:sp>
    </p:spTree>
    <p:extLst>
      <p:ext uri="{BB962C8B-B14F-4D97-AF65-F5344CB8AC3E}">
        <p14:creationId xmlns:p14="http://schemas.microsoft.com/office/powerpoint/2010/main" val="2335739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FA15630-C593-499D-825D-634DBEAD7CB6}" type="datetimeFigureOut">
              <a:rPr lang="ar-IQ" smtClean="0"/>
              <a:t>03/10/1444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F6DA21-87F6-44B3-8F29-05D55CAF5424}" type="slidenum">
              <a:rPr lang="ar-IQ" smtClean="0"/>
              <a:t>‹#›</a:t>
            </a:fld>
            <a:endParaRPr lang="ar-IQ"/>
          </a:p>
        </p:txBody>
      </p:sp>
    </p:spTree>
    <p:extLst>
      <p:ext uri="{BB962C8B-B14F-4D97-AF65-F5344CB8AC3E}">
        <p14:creationId xmlns:p14="http://schemas.microsoft.com/office/powerpoint/2010/main" val="3978246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FA15630-C593-499D-825D-634DBEAD7CB6}" type="datetimeFigureOut">
              <a:rPr lang="ar-IQ" smtClean="0"/>
              <a:t>03/10/1444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F6DA21-87F6-44B3-8F29-05D55CAF5424}" type="slidenum">
              <a:rPr lang="ar-IQ" smtClean="0"/>
              <a:t>‹#›</a:t>
            </a:fld>
            <a:endParaRPr lang="ar-IQ"/>
          </a:p>
        </p:txBody>
      </p:sp>
    </p:spTree>
    <p:extLst>
      <p:ext uri="{BB962C8B-B14F-4D97-AF65-F5344CB8AC3E}">
        <p14:creationId xmlns:p14="http://schemas.microsoft.com/office/powerpoint/2010/main" val="58031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FA15630-C593-499D-825D-634DBEAD7CB6}" type="datetimeFigureOut">
              <a:rPr lang="ar-IQ" smtClean="0"/>
              <a:t>03/10/1444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F6DA21-87F6-44B3-8F29-05D55CAF5424}" type="slidenum">
              <a:rPr lang="ar-IQ" smtClean="0"/>
              <a:t>‹#›</a:t>
            </a:fld>
            <a:endParaRPr lang="ar-IQ"/>
          </a:p>
        </p:txBody>
      </p:sp>
    </p:spTree>
    <p:extLst>
      <p:ext uri="{BB962C8B-B14F-4D97-AF65-F5344CB8AC3E}">
        <p14:creationId xmlns:p14="http://schemas.microsoft.com/office/powerpoint/2010/main" val="833345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FA15630-C593-499D-825D-634DBEAD7CB6}" type="datetimeFigureOut">
              <a:rPr lang="ar-IQ" smtClean="0"/>
              <a:t>03/10/1444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F6DA21-87F6-44B3-8F29-05D55CAF5424}" type="slidenum">
              <a:rPr lang="ar-IQ" smtClean="0"/>
              <a:t>‹#›</a:t>
            </a:fld>
            <a:endParaRPr lang="ar-IQ"/>
          </a:p>
        </p:txBody>
      </p:sp>
    </p:spTree>
    <p:extLst>
      <p:ext uri="{BB962C8B-B14F-4D97-AF65-F5344CB8AC3E}">
        <p14:creationId xmlns:p14="http://schemas.microsoft.com/office/powerpoint/2010/main" val="2950518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FA15630-C593-499D-825D-634DBEAD7CB6}" type="datetimeFigureOut">
              <a:rPr lang="ar-IQ" smtClean="0"/>
              <a:t>03/10/1444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EF6DA21-87F6-44B3-8F29-05D55CAF5424}" type="slidenum">
              <a:rPr lang="ar-IQ" smtClean="0"/>
              <a:t>‹#›</a:t>
            </a:fld>
            <a:endParaRPr lang="ar-IQ"/>
          </a:p>
        </p:txBody>
      </p:sp>
    </p:spTree>
    <p:extLst>
      <p:ext uri="{BB962C8B-B14F-4D97-AF65-F5344CB8AC3E}">
        <p14:creationId xmlns:p14="http://schemas.microsoft.com/office/powerpoint/2010/main" val="352510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FA15630-C593-499D-825D-634DBEAD7CB6}" type="datetimeFigureOut">
              <a:rPr lang="ar-IQ" smtClean="0"/>
              <a:t>03/10/1444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EF6DA21-87F6-44B3-8F29-05D55CAF5424}" type="slidenum">
              <a:rPr lang="ar-IQ" smtClean="0"/>
              <a:t>‹#›</a:t>
            </a:fld>
            <a:endParaRPr lang="ar-IQ"/>
          </a:p>
        </p:txBody>
      </p:sp>
    </p:spTree>
    <p:extLst>
      <p:ext uri="{BB962C8B-B14F-4D97-AF65-F5344CB8AC3E}">
        <p14:creationId xmlns:p14="http://schemas.microsoft.com/office/powerpoint/2010/main" val="3713048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FA15630-C593-499D-825D-634DBEAD7CB6}" type="datetimeFigureOut">
              <a:rPr lang="ar-IQ" smtClean="0"/>
              <a:t>03/10/1444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EF6DA21-87F6-44B3-8F29-05D55CAF5424}" type="slidenum">
              <a:rPr lang="ar-IQ" smtClean="0"/>
              <a:t>‹#›</a:t>
            </a:fld>
            <a:endParaRPr lang="ar-IQ"/>
          </a:p>
        </p:txBody>
      </p:sp>
    </p:spTree>
    <p:extLst>
      <p:ext uri="{BB962C8B-B14F-4D97-AF65-F5344CB8AC3E}">
        <p14:creationId xmlns:p14="http://schemas.microsoft.com/office/powerpoint/2010/main" val="4043327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FA15630-C593-499D-825D-634DBEAD7CB6}" type="datetimeFigureOut">
              <a:rPr lang="ar-IQ" smtClean="0"/>
              <a:t>03/10/1444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EF6DA21-87F6-44B3-8F29-05D55CAF5424}" type="slidenum">
              <a:rPr lang="ar-IQ" smtClean="0"/>
              <a:t>‹#›</a:t>
            </a:fld>
            <a:endParaRPr lang="ar-IQ"/>
          </a:p>
        </p:txBody>
      </p:sp>
    </p:spTree>
    <p:extLst>
      <p:ext uri="{BB962C8B-B14F-4D97-AF65-F5344CB8AC3E}">
        <p14:creationId xmlns:p14="http://schemas.microsoft.com/office/powerpoint/2010/main" val="1679190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FA15630-C593-499D-825D-634DBEAD7CB6}" type="datetimeFigureOut">
              <a:rPr lang="ar-IQ" smtClean="0"/>
              <a:t>03/10/1444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EF6DA21-87F6-44B3-8F29-05D55CAF5424}" type="slidenum">
              <a:rPr lang="ar-IQ" smtClean="0"/>
              <a:t>‹#›</a:t>
            </a:fld>
            <a:endParaRPr lang="ar-IQ"/>
          </a:p>
        </p:txBody>
      </p:sp>
    </p:spTree>
    <p:extLst>
      <p:ext uri="{BB962C8B-B14F-4D97-AF65-F5344CB8AC3E}">
        <p14:creationId xmlns:p14="http://schemas.microsoft.com/office/powerpoint/2010/main" val="1065998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FA15630-C593-499D-825D-634DBEAD7CB6}" type="datetimeFigureOut">
              <a:rPr lang="ar-IQ" smtClean="0"/>
              <a:t>03/10/1444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EF6DA21-87F6-44B3-8F29-05D55CAF5424}" type="slidenum">
              <a:rPr lang="ar-IQ" smtClean="0"/>
              <a:t>‹#›</a:t>
            </a:fld>
            <a:endParaRPr lang="ar-IQ"/>
          </a:p>
        </p:txBody>
      </p:sp>
    </p:spTree>
    <p:extLst>
      <p:ext uri="{BB962C8B-B14F-4D97-AF65-F5344CB8AC3E}">
        <p14:creationId xmlns:p14="http://schemas.microsoft.com/office/powerpoint/2010/main" val="3080012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FA15630-C593-499D-825D-634DBEAD7CB6}" type="datetimeFigureOut">
              <a:rPr lang="ar-IQ" smtClean="0"/>
              <a:t>03/10/1444</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EF6DA21-87F6-44B3-8F29-05D55CAF5424}" type="slidenum">
              <a:rPr lang="ar-IQ" smtClean="0"/>
              <a:t>‹#›</a:t>
            </a:fld>
            <a:endParaRPr lang="ar-IQ"/>
          </a:p>
        </p:txBody>
      </p:sp>
    </p:spTree>
    <p:extLst>
      <p:ext uri="{BB962C8B-B14F-4D97-AF65-F5344CB8AC3E}">
        <p14:creationId xmlns:p14="http://schemas.microsoft.com/office/powerpoint/2010/main" val="3879223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467544" y="348655"/>
            <a:ext cx="8177619" cy="5632311"/>
          </a:xfrm>
          <a:prstGeom prst="rect">
            <a:avLst/>
          </a:prstGeom>
          <a:solidFill>
            <a:schemeClr val="accent2">
              <a:lumMod val="40000"/>
              <a:lumOff val="60000"/>
            </a:schemeClr>
          </a:solidFill>
        </p:spPr>
        <p:txBody>
          <a:bodyPr wrap="square" rtlCol="1">
            <a:spAutoFit/>
          </a:bodyPr>
          <a:lstStyle/>
          <a:p>
            <a:r>
              <a:rPr lang="en-US" dirty="0" smtClean="0"/>
              <a:t> </a:t>
            </a:r>
            <a:r>
              <a:rPr lang="ar-IQ" b="1" dirty="0" smtClean="0">
                <a:solidFill>
                  <a:srgbClr val="C00000"/>
                </a:solidFill>
              </a:rPr>
              <a:t>استصلاح الاراضي الصودية  </a:t>
            </a:r>
            <a:r>
              <a:rPr lang="en-US" b="1" dirty="0" smtClean="0">
                <a:solidFill>
                  <a:srgbClr val="C00000"/>
                </a:solidFill>
              </a:rPr>
              <a:t>Reclamation  of Sodic Soils </a:t>
            </a:r>
            <a:r>
              <a:rPr lang="ar-IQ" b="1" dirty="0" smtClean="0">
                <a:solidFill>
                  <a:srgbClr val="C00000"/>
                </a:solidFill>
              </a:rPr>
              <a:t> : </a:t>
            </a:r>
          </a:p>
          <a:p>
            <a:pPr algn="just"/>
            <a:r>
              <a:rPr lang="ar-IQ" dirty="0" smtClean="0"/>
              <a:t>الترب الصودية هي الترب المتأثرة بأملاح الصوديوم والتي تحتوي على نسبة عالية من ايونات الصوديوم القابلة للتبادل على السطح بحيث تؤثر على نمو المحاصيل . </a:t>
            </a:r>
          </a:p>
          <a:p>
            <a:pPr algn="just"/>
            <a:endParaRPr lang="ar-IQ" b="1" dirty="0">
              <a:solidFill>
                <a:srgbClr val="C00000"/>
              </a:solidFill>
            </a:endParaRPr>
          </a:p>
          <a:p>
            <a:pPr algn="just"/>
            <a:r>
              <a:rPr lang="ar-IQ" b="1" dirty="0" smtClean="0">
                <a:solidFill>
                  <a:srgbClr val="C00000"/>
                </a:solidFill>
              </a:rPr>
              <a:t>الصودا وعمليات تراكمها   : </a:t>
            </a:r>
          </a:p>
          <a:p>
            <a:pPr algn="just"/>
            <a:r>
              <a:rPr lang="ar-IQ" dirty="0" smtClean="0"/>
              <a:t>تعتبر كربونات الصوديوم ( الصودا) </a:t>
            </a:r>
            <a:r>
              <a:rPr lang="en-US" dirty="0" smtClean="0"/>
              <a:t>Na</a:t>
            </a:r>
            <a:r>
              <a:rPr lang="en-US" baseline="-25000" dirty="0" smtClean="0"/>
              <a:t>2</a:t>
            </a:r>
            <a:r>
              <a:rPr lang="en-US" dirty="0" smtClean="0"/>
              <a:t>CO</a:t>
            </a:r>
            <a:r>
              <a:rPr lang="en-US" baseline="-25000" dirty="0" smtClean="0"/>
              <a:t>3</a:t>
            </a:r>
            <a:r>
              <a:rPr lang="ar-IQ" b="1" dirty="0" smtClean="0">
                <a:solidFill>
                  <a:srgbClr val="C00000"/>
                </a:solidFill>
              </a:rPr>
              <a:t> </a:t>
            </a:r>
            <a:r>
              <a:rPr lang="ar-IQ" dirty="0" smtClean="0"/>
              <a:t>من الاملاح الشائعة الانتشار في الترب المتأثرة بالأملاح وتتراكم احيانا بكميات كبيرة ويتحد هذا الملح في التربة مع الماء بكميات مختلفة مثل</a:t>
            </a:r>
            <a:r>
              <a:rPr lang="en-US" dirty="0" smtClean="0"/>
              <a:t>10 H</a:t>
            </a:r>
            <a:r>
              <a:rPr lang="en-US" baseline="-25000" dirty="0" smtClean="0"/>
              <a:t>2</a:t>
            </a:r>
            <a:r>
              <a:rPr lang="en-US" dirty="0" smtClean="0"/>
              <a:t>O   </a:t>
            </a:r>
            <a:r>
              <a:rPr lang="ar-IQ" dirty="0" smtClean="0"/>
              <a:t> </a:t>
            </a:r>
            <a:r>
              <a:rPr lang="en-US" dirty="0" smtClean="0"/>
              <a:t>Na</a:t>
            </a:r>
            <a:r>
              <a:rPr lang="en-US" baseline="-25000" dirty="0" smtClean="0"/>
              <a:t>2</a:t>
            </a:r>
            <a:r>
              <a:rPr lang="en-US" dirty="0" smtClean="0"/>
              <a:t>CO</a:t>
            </a:r>
            <a:r>
              <a:rPr lang="en-US" baseline="-25000" dirty="0" smtClean="0"/>
              <a:t>3. </a:t>
            </a:r>
            <a:r>
              <a:rPr lang="ar-IQ" baseline="-25000" dirty="0"/>
              <a:t> </a:t>
            </a:r>
            <a:r>
              <a:rPr lang="ar-IQ" dirty="0" smtClean="0"/>
              <a:t> أو </a:t>
            </a:r>
            <a:r>
              <a:rPr lang="en-US" dirty="0" smtClean="0"/>
              <a:t>H</a:t>
            </a:r>
            <a:r>
              <a:rPr lang="en-US" baseline="-25000" dirty="0" smtClean="0"/>
              <a:t>2</a:t>
            </a:r>
            <a:r>
              <a:rPr lang="en-US" dirty="0" smtClean="0"/>
              <a:t>O   </a:t>
            </a:r>
            <a:r>
              <a:rPr lang="ar-IQ" dirty="0" smtClean="0"/>
              <a:t> </a:t>
            </a:r>
            <a:r>
              <a:rPr lang="en-US" dirty="0" smtClean="0"/>
              <a:t>Na</a:t>
            </a:r>
            <a:r>
              <a:rPr lang="en-US" baseline="-25000" dirty="0" smtClean="0"/>
              <a:t>2</a:t>
            </a:r>
            <a:r>
              <a:rPr lang="en-US" dirty="0" smtClean="0"/>
              <a:t>CO</a:t>
            </a:r>
            <a:r>
              <a:rPr lang="en-US" baseline="-25000" dirty="0" smtClean="0"/>
              <a:t>3.</a:t>
            </a:r>
            <a:r>
              <a:rPr lang="ar-IQ" baseline="-25000" dirty="0" smtClean="0"/>
              <a:t>.</a:t>
            </a:r>
            <a:r>
              <a:rPr lang="ar-IQ" dirty="0" smtClean="0"/>
              <a:t>. وكربونات الصوديوم عالية الذوبان في الماء  ( </a:t>
            </a:r>
            <a:r>
              <a:rPr lang="en-US" dirty="0" smtClean="0"/>
              <a:t>178</a:t>
            </a:r>
            <a:r>
              <a:rPr lang="ar-IQ" dirty="0" smtClean="0"/>
              <a:t> غم/لتر ) عند درجة </a:t>
            </a:r>
            <a:r>
              <a:rPr lang="en-US" dirty="0" smtClean="0"/>
              <a:t>20</a:t>
            </a:r>
            <a:r>
              <a:rPr lang="ar-IQ" dirty="0" smtClean="0"/>
              <a:t> °م ونتيجة التحلل المائي له يسبب ارتفاع الـ  </a:t>
            </a:r>
            <a:r>
              <a:rPr lang="en-US" dirty="0" smtClean="0"/>
              <a:t>pH</a:t>
            </a:r>
            <a:r>
              <a:rPr lang="ar-IQ" dirty="0" smtClean="0"/>
              <a:t> الى </a:t>
            </a:r>
            <a:r>
              <a:rPr lang="en-US" dirty="0" smtClean="0"/>
              <a:t>12</a:t>
            </a:r>
            <a:r>
              <a:rPr lang="ar-IQ" dirty="0" smtClean="0"/>
              <a:t> ونتيجة ذوبانه العالي وقاعديته يكون ساما جدا لاغلب النباتات .  </a:t>
            </a:r>
          </a:p>
          <a:p>
            <a:pPr algn="just"/>
            <a:r>
              <a:rPr lang="en-US" dirty="0" smtClean="0"/>
              <a:t>Na</a:t>
            </a:r>
            <a:r>
              <a:rPr lang="en-US" baseline="-25000" dirty="0" smtClean="0"/>
              <a:t>2</a:t>
            </a:r>
            <a:r>
              <a:rPr lang="en-US" dirty="0" smtClean="0"/>
              <a:t>CO</a:t>
            </a:r>
            <a:r>
              <a:rPr lang="en-US" baseline="-25000" dirty="0" smtClean="0"/>
              <a:t>3</a:t>
            </a:r>
            <a:r>
              <a:rPr lang="en-US" dirty="0" smtClean="0"/>
              <a:t>  + H</a:t>
            </a:r>
            <a:r>
              <a:rPr lang="en-US" baseline="-25000" dirty="0" smtClean="0"/>
              <a:t>2</a:t>
            </a:r>
            <a:r>
              <a:rPr lang="en-US" dirty="0" smtClean="0"/>
              <a:t>O                           NaHCO</a:t>
            </a:r>
            <a:r>
              <a:rPr lang="en-US" baseline="-25000" dirty="0" smtClean="0"/>
              <a:t>3</a:t>
            </a:r>
            <a:r>
              <a:rPr lang="en-US" dirty="0" smtClean="0"/>
              <a:t>   +  NaOH                      </a:t>
            </a:r>
          </a:p>
          <a:p>
            <a:pPr algn="just"/>
            <a:r>
              <a:rPr lang="ar-IQ" dirty="0" smtClean="0"/>
              <a:t>ان البيكربونات الناتجة اقل قاعدية واقل سمة من الصودا لان قسم منها يتعادل بواسطة حامض الكربونيك  وهذه البيكربونات يمكن ان تتحلل الى </a:t>
            </a:r>
            <a:r>
              <a:rPr lang="en-US" dirty="0" err="1" smtClean="0"/>
              <a:t>NaOH</a:t>
            </a:r>
            <a:r>
              <a:rPr lang="ar-IQ" dirty="0" smtClean="0"/>
              <a:t>ان وجود الصودا في التربة بكمية ( </a:t>
            </a:r>
            <a:r>
              <a:rPr lang="en-US" dirty="0" smtClean="0"/>
              <a:t>0.5</a:t>
            </a:r>
            <a:r>
              <a:rPr lang="ar-IQ" dirty="0" smtClean="0"/>
              <a:t> – </a:t>
            </a:r>
            <a:r>
              <a:rPr lang="en-US" dirty="0" smtClean="0"/>
              <a:t>0.1</a:t>
            </a:r>
            <a:r>
              <a:rPr lang="ar-IQ" dirty="0" smtClean="0"/>
              <a:t> ) % يسبب انخفاض في الخصوبة للترب بسبب تفاعلها القاعدي وتحطيمها لتجمعات التربة . </a:t>
            </a:r>
          </a:p>
          <a:p>
            <a:r>
              <a:rPr lang="ar-IQ" b="1" dirty="0"/>
              <a:t>خواص الترب </a:t>
            </a:r>
            <a:r>
              <a:rPr lang="ar-IQ" b="1" dirty="0" err="1"/>
              <a:t>الصودية</a:t>
            </a:r>
            <a:r>
              <a:rPr lang="ar-IQ" b="1" dirty="0"/>
              <a:t> : </a:t>
            </a:r>
          </a:p>
          <a:p>
            <a:r>
              <a:rPr lang="en-US" dirty="0"/>
              <a:t>1</a:t>
            </a:r>
            <a:r>
              <a:rPr lang="ar-IQ" dirty="0"/>
              <a:t> – رداءة بنائها وبالتالي رداءة النفاذية والتهوية وخاصة في الافق </a:t>
            </a:r>
            <a:r>
              <a:rPr lang="en-US" dirty="0"/>
              <a:t>B</a:t>
            </a:r>
            <a:r>
              <a:rPr lang="ar-IQ" dirty="0"/>
              <a:t> . نتيجة لتشتت دقائق التربة وخاصة الطين عند الترطيب وتصلدها عند الجفاف لذلك من الصعوبة نمو المحاصيل الزراعية بشكل جيد . </a:t>
            </a:r>
          </a:p>
          <a:p>
            <a:r>
              <a:rPr lang="en-US" dirty="0"/>
              <a:t>2</a:t>
            </a:r>
            <a:r>
              <a:rPr lang="ar-IQ" dirty="0"/>
              <a:t> – تأثير الصوديوم في رفع الـ </a:t>
            </a:r>
            <a:r>
              <a:rPr lang="en-US" dirty="0"/>
              <a:t>pH</a:t>
            </a:r>
            <a:r>
              <a:rPr lang="ar-IQ" dirty="0"/>
              <a:t> ( اكبر من </a:t>
            </a:r>
            <a:r>
              <a:rPr lang="en-US" dirty="0"/>
              <a:t>8.5</a:t>
            </a:r>
            <a:r>
              <a:rPr lang="ar-IQ" dirty="0"/>
              <a:t> ) تأثيرا سميا على جذور معظم المحاصيل فقد يحدث تخديش وتحطيم للجذور وذوبان للمادة العضوية نتيجة القلوية العالية . </a:t>
            </a:r>
          </a:p>
          <a:p>
            <a:r>
              <a:rPr lang="en-US" dirty="0"/>
              <a:t>3</a:t>
            </a:r>
            <a:r>
              <a:rPr lang="ar-IQ" dirty="0"/>
              <a:t> – بسبب القاعدية العالية تتحول معظم العناصر الى صيغ غير جاهزة . </a:t>
            </a:r>
          </a:p>
          <a:p>
            <a:pPr algn="just"/>
            <a:r>
              <a:rPr lang="en-US" baseline="-25000" dirty="0" smtClean="0"/>
              <a:t>           </a:t>
            </a:r>
            <a:r>
              <a:rPr lang="ar-IQ" baseline="-25000" dirty="0" smtClean="0"/>
              <a:t>                                                                               </a:t>
            </a:r>
            <a:endParaRPr lang="ar-IQ" dirty="0"/>
          </a:p>
        </p:txBody>
      </p:sp>
      <p:cxnSp>
        <p:nvCxnSpPr>
          <p:cNvPr id="6" name="رابط كسهم مستقيم 5"/>
          <p:cNvCxnSpPr/>
          <p:nvPr/>
        </p:nvCxnSpPr>
        <p:spPr>
          <a:xfrm>
            <a:off x="4427984" y="2996952"/>
            <a:ext cx="1152128"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888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85242" y="332656"/>
            <a:ext cx="8465651" cy="6186309"/>
          </a:xfrm>
          <a:prstGeom prst="rect">
            <a:avLst/>
          </a:prstGeom>
          <a:solidFill>
            <a:schemeClr val="accent2">
              <a:lumMod val="40000"/>
              <a:lumOff val="60000"/>
            </a:schemeClr>
          </a:solidFill>
        </p:spPr>
        <p:txBody>
          <a:bodyPr wrap="square" rtlCol="1">
            <a:spAutoFit/>
          </a:bodyPr>
          <a:lstStyle/>
          <a:p>
            <a:endParaRPr lang="ar-IQ" dirty="0" smtClean="0"/>
          </a:p>
          <a:p>
            <a:r>
              <a:rPr lang="ar-IQ" dirty="0" smtClean="0"/>
              <a:t> </a:t>
            </a:r>
            <a:r>
              <a:rPr lang="ar-IQ" b="1" dirty="0" smtClean="0"/>
              <a:t>اهداف برنامج استصلاح الترب </a:t>
            </a:r>
            <a:r>
              <a:rPr lang="ar-IQ" b="1" dirty="0" err="1" smtClean="0"/>
              <a:t>الصودية</a:t>
            </a:r>
            <a:r>
              <a:rPr lang="ar-IQ" b="1" dirty="0" smtClean="0"/>
              <a:t> :  </a:t>
            </a:r>
          </a:p>
          <a:p>
            <a:r>
              <a:rPr lang="en-US" dirty="0" smtClean="0"/>
              <a:t>1</a:t>
            </a:r>
            <a:r>
              <a:rPr lang="ar-IQ" dirty="0" smtClean="0"/>
              <a:t> – خفض النسبة المئوية للصوديوم المتبادل </a:t>
            </a:r>
            <a:r>
              <a:rPr lang="en-US" dirty="0" smtClean="0"/>
              <a:t>ESP</a:t>
            </a:r>
            <a:r>
              <a:rPr lang="ar-IQ" dirty="0" smtClean="0"/>
              <a:t> ونسبة امتزاز الصوديوم </a:t>
            </a:r>
            <a:r>
              <a:rPr lang="en-US" dirty="0" smtClean="0"/>
              <a:t>SAR</a:t>
            </a:r>
            <a:r>
              <a:rPr lang="ar-IQ" dirty="0" smtClean="0"/>
              <a:t> الى الحد الذي لا يؤثر على صفات التربة ونمو النبات . ان الوصل الى </a:t>
            </a:r>
            <a:r>
              <a:rPr lang="en-US" dirty="0" smtClean="0"/>
              <a:t> 5</a:t>
            </a:r>
            <a:r>
              <a:rPr lang="ar-IQ" dirty="0" smtClean="0"/>
              <a:t> لـ </a:t>
            </a:r>
            <a:r>
              <a:rPr lang="en-US" dirty="0" smtClean="0"/>
              <a:t>SAR </a:t>
            </a:r>
            <a:r>
              <a:rPr lang="ar-IQ" dirty="0" smtClean="0"/>
              <a:t> أو </a:t>
            </a:r>
            <a:r>
              <a:rPr lang="en-US" dirty="0" smtClean="0"/>
              <a:t>ESP</a:t>
            </a:r>
            <a:r>
              <a:rPr lang="ar-IQ" dirty="0" smtClean="0"/>
              <a:t> مناسبة لاغلب المحاصيل </a:t>
            </a:r>
          </a:p>
          <a:p>
            <a:r>
              <a:rPr lang="en-US" dirty="0" smtClean="0"/>
              <a:t>2</a:t>
            </a:r>
            <a:r>
              <a:rPr lang="ar-IQ" dirty="0" smtClean="0"/>
              <a:t> – معادلة الصودا وخفض الـ </a:t>
            </a:r>
            <a:r>
              <a:rPr lang="en-US" dirty="0"/>
              <a:t> </a:t>
            </a:r>
            <a:r>
              <a:rPr lang="en-US" dirty="0" smtClean="0"/>
              <a:t> pH</a:t>
            </a:r>
            <a:r>
              <a:rPr lang="ar-IQ" dirty="0" smtClean="0"/>
              <a:t>الى الحدود المناسبة لاغلب المحاصيل . </a:t>
            </a:r>
          </a:p>
          <a:p>
            <a:r>
              <a:rPr lang="en-US" dirty="0" smtClean="0"/>
              <a:t>3</a:t>
            </a:r>
            <a:r>
              <a:rPr lang="ar-IQ" dirty="0" smtClean="0"/>
              <a:t> – تشجيع زيادة تجمع دقائق التربة وتحسين البناء وكذلك تكسير الطبقات الصماء وخاصة في الافق </a:t>
            </a:r>
            <a:r>
              <a:rPr lang="en-US" dirty="0" smtClean="0"/>
              <a:t>B</a:t>
            </a:r>
            <a:r>
              <a:rPr lang="ar-IQ" dirty="0" smtClean="0"/>
              <a:t> . </a:t>
            </a:r>
          </a:p>
          <a:p>
            <a:r>
              <a:rPr lang="en-US" dirty="0" smtClean="0"/>
              <a:t>4</a:t>
            </a:r>
            <a:r>
              <a:rPr lang="ar-IQ" dirty="0" smtClean="0"/>
              <a:t> – تحسين الخصوبة من النقاط الثلاثة السابقة وكذلك من خلال اضافة المصلحات والمواد العضوية والاسمدة الكيميائية المناسبة  . </a:t>
            </a:r>
          </a:p>
          <a:p>
            <a:r>
              <a:rPr lang="ar-IQ" dirty="0" smtClean="0"/>
              <a:t>بعد الاستصلاح يجب استغلال هذه التربة بمحاصيل زراعية مناسبة ذات مردود اقتصادي جيد واستخدام كل الوسائل الفنية لادارة هذه الترب . </a:t>
            </a:r>
          </a:p>
          <a:p>
            <a:endParaRPr lang="ar-IQ" dirty="0" smtClean="0"/>
          </a:p>
          <a:p>
            <a:r>
              <a:rPr lang="ar-IQ" b="1" dirty="0" smtClean="0"/>
              <a:t>اساليب ووسائل الاستصلاح : </a:t>
            </a:r>
          </a:p>
          <a:p>
            <a:pPr marL="342900" indent="-342900">
              <a:buAutoNum type="arabic1Minus"/>
            </a:pPr>
            <a:r>
              <a:rPr lang="ar-IQ" dirty="0" smtClean="0"/>
              <a:t>الاساس النظري للاستصلاح : ان الاساس النظري مبني على اساس التبادل الكتيوني الذي يتضمن : </a:t>
            </a:r>
          </a:p>
          <a:p>
            <a:pPr algn="just"/>
            <a:r>
              <a:rPr lang="ar-IQ" b="1" dirty="0"/>
              <a:t> </a:t>
            </a:r>
            <a:r>
              <a:rPr lang="ar-IQ" b="1" dirty="0" smtClean="0"/>
              <a:t>    </a:t>
            </a:r>
            <a:r>
              <a:rPr lang="en-US" dirty="0" smtClean="0"/>
              <a:t>1</a:t>
            </a:r>
            <a:r>
              <a:rPr lang="ar-IQ" dirty="0" smtClean="0"/>
              <a:t> – استبدال ايون  </a:t>
            </a:r>
            <a:r>
              <a:rPr lang="en-US" dirty="0" smtClean="0"/>
              <a:t>Na</a:t>
            </a:r>
            <a:r>
              <a:rPr lang="ar-IQ" dirty="0" smtClean="0"/>
              <a:t> الذي هو مصدر جميع المشاكل بأيون اخر يعمل على تحسين الصفات الكيميائية  </a:t>
            </a:r>
          </a:p>
          <a:p>
            <a:pPr algn="just"/>
            <a:r>
              <a:rPr lang="ar-IQ" dirty="0"/>
              <a:t> </a:t>
            </a:r>
            <a:r>
              <a:rPr lang="ar-IQ" dirty="0" smtClean="0"/>
              <a:t>        والفيزيائية للتربة  كأيون الـ </a:t>
            </a:r>
            <a:r>
              <a:rPr lang="en-US" dirty="0" smtClean="0"/>
              <a:t>Ca</a:t>
            </a:r>
            <a:r>
              <a:rPr lang="ar-IQ" dirty="0" smtClean="0"/>
              <a:t> الذي يمكن ان يجهز من مصادر كالجبس وكلوريد الكالسيوم وكما يلي : </a:t>
            </a:r>
          </a:p>
          <a:p>
            <a:pPr algn="just"/>
            <a:r>
              <a:rPr lang="en-US" dirty="0" smtClean="0"/>
              <a:t>2 NaX  +  Ca††                           Ca X + 2Na†                                </a:t>
            </a:r>
            <a:endParaRPr lang="ar-IQ" dirty="0" smtClean="0"/>
          </a:p>
          <a:p>
            <a:r>
              <a:rPr lang="ar-IQ" dirty="0"/>
              <a:t> </a:t>
            </a:r>
            <a:r>
              <a:rPr lang="ar-IQ" dirty="0" smtClean="0"/>
              <a:t>   </a:t>
            </a:r>
            <a:r>
              <a:rPr lang="en-US" dirty="0" smtClean="0"/>
              <a:t>2</a:t>
            </a:r>
            <a:r>
              <a:rPr lang="ar-IQ" dirty="0" smtClean="0"/>
              <a:t> </a:t>
            </a:r>
            <a:r>
              <a:rPr lang="ar-IQ" dirty="0"/>
              <a:t>– معادلة الصودا من خلال تفاعلها مع الكالسيوم :</a:t>
            </a:r>
          </a:p>
          <a:p>
            <a:r>
              <a:rPr lang="en-US" baseline="-25000" dirty="0">
                <a:solidFill>
                  <a:prstClr val="black"/>
                </a:solidFill>
              </a:rPr>
              <a:t>                                       </a:t>
            </a:r>
            <a:endParaRPr lang="ar-IQ" dirty="0"/>
          </a:p>
          <a:p>
            <a:r>
              <a:rPr lang="en-US" dirty="0"/>
              <a:t>Na</a:t>
            </a:r>
            <a:r>
              <a:rPr lang="en-US" baseline="-25000" dirty="0"/>
              <a:t>2</a:t>
            </a:r>
            <a:r>
              <a:rPr lang="en-US" dirty="0"/>
              <a:t>CO</a:t>
            </a:r>
            <a:r>
              <a:rPr lang="en-US" baseline="-25000" dirty="0"/>
              <a:t>3</a:t>
            </a:r>
            <a:r>
              <a:rPr lang="en-US" dirty="0"/>
              <a:t> + </a:t>
            </a:r>
            <a:r>
              <a:rPr lang="en-US" dirty="0" err="1"/>
              <a:t>Ca</a:t>
            </a:r>
            <a:r>
              <a:rPr lang="en-US" baseline="30000" dirty="0"/>
              <a:t>++        </a:t>
            </a:r>
            <a:r>
              <a:rPr lang="en-US" dirty="0"/>
              <a:t>                        CaCO</a:t>
            </a:r>
            <a:r>
              <a:rPr lang="en-US" baseline="-25000" dirty="0"/>
              <a:t>3 </a:t>
            </a:r>
            <a:r>
              <a:rPr lang="en-US" dirty="0"/>
              <a:t>  +  2Na</a:t>
            </a:r>
            <a:r>
              <a:rPr lang="en-US" baseline="30000" dirty="0"/>
              <a:t>+                                                    </a:t>
            </a:r>
            <a:endParaRPr lang="ar-IQ" dirty="0"/>
          </a:p>
          <a:p>
            <a:r>
              <a:rPr lang="ar-IQ" dirty="0"/>
              <a:t>      وهنا يترسب الكلس والصوديوم يغسل وتبعا لذلك تخفض درجة تفاعل التربة باتجاه الوسط المتعادل . </a:t>
            </a:r>
          </a:p>
          <a:p>
            <a:pPr algn="just"/>
            <a:endParaRPr lang="en-US" dirty="0" smtClean="0"/>
          </a:p>
          <a:p>
            <a:pPr algn="just"/>
            <a:endParaRPr lang="ar-IQ" dirty="0"/>
          </a:p>
        </p:txBody>
      </p:sp>
      <p:cxnSp>
        <p:nvCxnSpPr>
          <p:cNvPr id="3" name="رابط كسهم مستقيم 2"/>
          <p:cNvCxnSpPr/>
          <p:nvPr/>
        </p:nvCxnSpPr>
        <p:spPr>
          <a:xfrm>
            <a:off x="4618067" y="4653136"/>
            <a:ext cx="1152128"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رابط كسهم مستقيم 5"/>
          <p:cNvCxnSpPr/>
          <p:nvPr/>
        </p:nvCxnSpPr>
        <p:spPr>
          <a:xfrm>
            <a:off x="4316915" y="5445224"/>
            <a:ext cx="1152128"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0332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95536" y="332656"/>
            <a:ext cx="8321635" cy="5909310"/>
          </a:xfrm>
          <a:prstGeom prst="rect">
            <a:avLst/>
          </a:prstGeom>
          <a:solidFill>
            <a:schemeClr val="accent2">
              <a:lumMod val="40000"/>
              <a:lumOff val="60000"/>
            </a:schemeClr>
          </a:solidFill>
        </p:spPr>
        <p:txBody>
          <a:bodyPr wrap="square" rtlCol="1">
            <a:spAutoFit/>
          </a:bodyPr>
          <a:lstStyle/>
          <a:p>
            <a:r>
              <a:rPr lang="ar-IQ" dirty="0" smtClean="0"/>
              <a:t>ب – متطلبات الاستصلاح : </a:t>
            </a:r>
          </a:p>
          <a:p>
            <a:r>
              <a:rPr lang="ar-IQ" dirty="0" smtClean="0"/>
              <a:t>لاستصلاح هذه الترب يجب توفر المتطلبين التاليين : </a:t>
            </a:r>
          </a:p>
          <a:p>
            <a:r>
              <a:rPr lang="en-US" dirty="0" smtClean="0"/>
              <a:t>1</a:t>
            </a:r>
            <a:r>
              <a:rPr lang="ar-IQ" dirty="0" smtClean="0"/>
              <a:t> - مصدر للكالسيوم  : ويكون مواد  متنوعة كيميائية او عضوية او مخلفات صناعية ويطلق عليها مصلحات </a:t>
            </a:r>
          </a:p>
          <a:p>
            <a:r>
              <a:rPr lang="ar-IQ" dirty="0" smtClean="0"/>
              <a:t>(  </a:t>
            </a:r>
            <a:r>
              <a:rPr lang="en-US" dirty="0" smtClean="0"/>
              <a:t>Amendments</a:t>
            </a:r>
            <a:r>
              <a:rPr lang="ar-IQ" dirty="0" smtClean="0"/>
              <a:t> ) واهم مصادر الكالسيوم المستعملة في  استصلاح الترب الصودية هي : </a:t>
            </a:r>
          </a:p>
          <a:p>
            <a:pPr marL="285750" indent="-285750">
              <a:buFont typeface="Arial" pitchFamily="34" charset="0"/>
              <a:buChar char="•"/>
            </a:pPr>
            <a:r>
              <a:rPr lang="ar-IQ" dirty="0"/>
              <a:t> </a:t>
            </a:r>
            <a:r>
              <a:rPr lang="ar-IQ" dirty="0" smtClean="0"/>
              <a:t>املاح الكالسيوم الذائبة وتضم </a:t>
            </a:r>
            <a:r>
              <a:rPr lang="en-US" dirty="0"/>
              <a:t>CaCl</a:t>
            </a:r>
            <a:r>
              <a:rPr lang="en-US" baseline="-25000" dirty="0"/>
              <a:t>2</a:t>
            </a:r>
            <a:r>
              <a:rPr lang="ar-IQ" dirty="0" smtClean="0"/>
              <a:t> . والجبس </a:t>
            </a:r>
          </a:p>
          <a:p>
            <a:pPr marL="285750" indent="-285750">
              <a:buFont typeface="Arial" pitchFamily="34" charset="0"/>
              <a:buChar char="•"/>
            </a:pPr>
            <a:r>
              <a:rPr lang="ar-IQ" dirty="0"/>
              <a:t> </a:t>
            </a:r>
            <a:r>
              <a:rPr lang="ar-IQ" dirty="0" smtClean="0"/>
              <a:t>الحوامض والمواد المكونة  للحوامض( مركبات الكبريت )   وتضم الكبريت , </a:t>
            </a:r>
            <a:r>
              <a:rPr lang="en-US" dirty="0" smtClean="0"/>
              <a:t>H</a:t>
            </a:r>
            <a:r>
              <a:rPr lang="en-US" baseline="-25000" dirty="0" smtClean="0"/>
              <a:t>2</a:t>
            </a:r>
            <a:r>
              <a:rPr lang="en-US" dirty="0" smtClean="0"/>
              <a:t>SO</a:t>
            </a:r>
            <a:r>
              <a:rPr lang="en-US" baseline="-25000" dirty="0" smtClean="0"/>
              <a:t>4</a:t>
            </a:r>
            <a:r>
              <a:rPr lang="ar-IQ" dirty="0" smtClean="0"/>
              <a:t> , كبريتات الحديد , كبريتات الالمنيوم . </a:t>
            </a:r>
          </a:p>
          <a:p>
            <a:pPr marL="285750" indent="-285750">
              <a:buFont typeface="Arial" pitchFamily="34" charset="0"/>
              <a:buChar char="•"/>
            </a:pPr>
            <a:r>
              <a:rPr lang="ar-IQ" dirty="0"/>
              <a:t> </a:t>
            </a:r>
            <a:r>
              <a:rPr lang="ar-IQ" dirty="0" smtClean="0"/>
              <a:t>املاح الكالسيوم القليلة الذوبان : وتضم مسحوق اللايمستون </a:t>
            </a:r>
            <a:r>
              <a:rPr lang="en-US" dirty="0"/>
              <a:t>CaCO</a:t>
            </a:r>
            <a:r>
              <a:rPr lang="en-US" baseline="-25000" dirty="0"/>
              <a:t>3</a:t>
            </a:r>
            <a:r>
              <a:rPr lang="ar-IQ" dirty="0" smtClean="0"/>
              <a:t> </a:t>
            </a:r>
            <a:r>
              <a:rPr lang="en-US" dirty="0" smtClean="0"/>
              <a:t> .</a:t>
            </a:r>
            <a:endParaRPr lang="ar-IQ" dirty="0" smtClean="0"/>
          </a:p>
          <a:p>
            <a:r>
              <a:rPr lang="en-US" dirty="0" smtClean="0"/>
              <a:t>2</a:t>
            </a:r>
            <a:r>
              <a:rPr lang="ar-IQ" dirty="0" smtClean="0"/>
              <a:t>- غسل مناسب وهو الشرط الثاني لانجاز عملية الاستصلاح بعد مصدر الكربون . ويجب توفر توصيل مائي جيد للمقد لضمان حركة ايون الكالسيوم مع الماء وتماسها مع سطوح الغرويات لتتفاعل مع ايونات الصوديوم على السطح وتزيحها في معظم اجزاء التربة وايضا ضمان ازاحة نواتج تفاعل  الـ </a:t>
            </a:r>
            <a:r>
              <a:rPr lang="en-US" dirty="0" smtClean="0"/>
              <a:t>Ca</a:t>
            </a:r>
            <a:r>
              <a:rPr lang="ar-IQ" dirty="0" smtClean="0"/>
              <a:t> مع </a:t>
            </a:r>
            <a:r>
              <a:rPr lang="en-US" dirty="0" smtClean="0"/>
              <a:t>Na</a:t>
            </a:r>
            <a:r>
              <a:rPr lang="ar-IQ" dirty="0" smtClean="0"/>
              <a:t> المتبادل . </a:t>
            </a:r>
          </a:p>
          <a:p>
            <a:r>
              <a:rPr lang="ar-IQ" dirty="0" smtClean="0"/>
              <a:t>ان توفر توصيل مائي جيد وغسل مناسب في التربة الصودية يتحقق من خلال  : </a:t>
            </a:r>
          </a:p>
          <a:p>
            <a:r>
              <a:rPr lang="en-US" dirty="0" smtClean="0"/>
              <a:t>1</a:t>
            </a:r>
            <a:r>
              <a:rPr lang="ar-IQ" dirty="0" smtClean="0"/>
              <a:t> – اضافة المصلحات . </a:t>
            </a:r>
          </a:p>
          <a:p>
            <a:r>
              <a:rPr lang="en-US" dirty="0" smtClean="0"/>
              <a:t>2</a:t>
            </a:r>
            <a:r>
              <a:rPr lang="ar-IQ" dirty="0" smtClean="0"/>
              <a:t> – اعمال ميكانيكية تؤدي الى تفتيت الطبقات الصماء . </a:t>
            </a:r>
          </a:p>
          <a:p>
            <a:r>
              <a:rPr lang="en-US" dirty="0" smtClean="0"/>
              <a:t>3</a:t>
            </a:r>
            <a:r>
              <a:rPr lang="ar-IQ" dirty="0" smtClean="0"/>
              <a:t> – توفر مصدر ري مناسب </a:t>
            </a:r>
          </a:p>
          <a:p>
            <a:r>
              <a:rPr lang="en-US" dirty="0" smtClean="0"/>
              <a:t>4</a:t>
            </a:r>
            <a:r>
              <a:rPr lang="ar-IQ" dirty="0" smtClean="0"/>
              <a:t> – استغلال الامطار في المناطق المطرية .  </a:t>
            </a:r>
          </a:p>
          <a:p>
            <a:r>
              <a:rPr lang="ar-IQ" dirty="0"/>
              <a:t>ا</a:t>
            </a:r>
            <a:r>
              <a:rPr lang="ar-IQ" b="1" dirty="0">
                <a:solidFill>
                  <a:srgbClr val="C00000"/>
                </a:solidFill>
              </a:rPr>
              <a:t>لجبس </a:t>
            </a:r>
            <a:r>
              <a:rPr lang="en-US" b="1" dirty="0">
                <a:solidFill>
                  <a:srgbClr val="C00000"/>
                </a:solidFill>
              </a:rPr>
              <a:t>CaSO</a:t>
            </a:r>
            <a:r>
              <a:rPr lang="en-US" b="1" baseline="-25000" dirty="0">
                <a:solidFill>
                  <a:srgbClr val="C00000"/>
                </a:solidFill>
              </a:rPr>
              <a:t>4.</a:t>
            </a:r>
            <a:r>
              <a:rPr lang="en-US" b="1" dirty="0">
                <a:solidFill>
                  <a:srgbClr val="C00000"/>
                </a:solidFill>
              </a:rPr>
              <a:t> 2H</a:t>
            </a:r>
            <a:r>
              <a:rPr lang="en-US" b="1" baseline="-25000" dirty="0">
                <a:solidFill>
                  <a:srgbClr val="C00000"/>
                </a:solidFill>
              </a:rPr>
              <a:t>2</a:t>
            </a:r>
            <a:r>
              <a:rPr lang="en-US" b="1" dirty="0">
                <a:solidFill>
                  <a:srgbClr val="C00000"/>
                </a:solidFill>
              </a:rPr>
              <a:t>O</a:t>
            </a:r>
            <a:r>
              <a:rPr lang="ar-IQ" b="1" dirty="0">
                <a:solidFill>
                  <a:srgbClr val="C00000"/>
                </a:solidFill>
              </a:rPr>
              <a:t>.</a:t>
            </a:r>
            <a:r>
              <a:rPr lang="en-US" dirty="0"/>
              <a:t>        </a:t>
            </a:r>
            <a:r>
              <a:rPr lang="ar-IQ" dirty="0"/>
              <a:t> </a:t>
            </a:r>
          </a:p>
          <a:p>
            <a:r>
              <a:rPr lang="ar-IQ" dirty="0"/>
              <a:t>يعتبر الجبس من اكثر المصلحات الكيميائية شيوعا في استصلاح الترب </a:t>
            </a:r>
            <a:r>
              <a:rPr lang="ar-IQ" dirty="0" err="1"/>
              <a:t>الصودية</a:t>
            </a:r>
            <a:r>
              <a:rPr lang="ar-IQ" dirty="0"/>
              <a:t> وذلك للأسباب التالية : </a:t>
            </a:r>
          </a:p>
          <a:p>
            <a:r>
              <a:rPr lang="en-US" dirty="0"/>
              <a:t>1</a:t>
            </a:r>
            <a:r>
              <a:rPr lang="ar-IQ" dirty="0"/>
              <a:t> – توفره في الطبيعة وسهولة الحصول </a:t>
            </a:r>
            <a:r>
              <a:rPr lang="ar-IQ" dirty="0" smtClean="0"/>
              <a:t>عليه</a:t>
            </a:r>
            <a:r>
              <a:rPr lang="ar-IQ" dirty="0"/>
              <a:t> </a:t>
            </a:r>
            <a:r>
              <a:rPr lang="ar-IQ" dirty="0" smtClean="0"/>
              <a:t>و</a:t>
            </a:r>
            <a:r>
              <a:rPr lang="ar-IQ" dirty="0" smtClean="0"/>
              <a:t> رخص </a:t>
            </a:r>
            <a:r>
              <a:rPr lang="ar-IQ" dirty="0"/>
              <a:t>ثمنه . </a:t>
            </a:r>
          </a:p>
          <a:p>
            <a:r>
              <a:rPr lang="en-US" dirty="0"/>
              <a:t>2</a:t>
            </a:r>
            <a:r>
              <a:rPr lang="ar-IQ" dirty="0"/>
              <a:t> – سهولة نقله وتوزيعه . </a:t>
            </a:r>
            <a:r>
              <a:rPr lang="en-US" dirty="0" smtClean="0"/>
              <a:t>3</a:t>
            </a:r>
            <a:r>
              <a:rPr lang="ar-IQ" dirty="0" smtClean="0"/>
              <a:t> </a:t>
            </a:r>
            <a:r>
              <a:rPr lang="ar-IQ" dirty="0"/>
              <a:t>– يعتبر متوسط الذوبان ( </a:t>
            </a:r>
            <a:r>
              <a:rPr lang="en-US" dirty="0"/>
              <a:t>2</a:t>
            </a:r>
            <a:r>
              <a:rPr lang="ar-IQ" dirty="0"/>
              <a:t> غم / لتر ) لذلك يجهز  </a:t>
            </a:r>
            <a:r>
              <a:rPr lang="en-US" dirty="0" err="1"/>
              <a:t>Ca</a:t>
            </a:r>
            <a:r>
              <a:rPr lang="ar-IQ" dirty="0"/>
              <a:t>     </a:t>
            </a:r>
            <a:r>
              <a:rPr lang="en-US" dirty="0"/>
              <a:t> </a:t>
            </a:r>
            <a:r>
              <a:rPr lang="ar-IQ" dirty="0"/>
              <a:t>بصورة متدرجة ودون تعرضه للغسل الشديد والفقدان لذلك سيكون محلول التربة اثناء الاستصلاح مشبع بهذه الايونات . </a:t>
            </a:r>
          </a:p>
        </p:txBody>
      </p:sp>
    </p:spTree>
    <p:extLst>
      <p:ext uri="{BB962C8B-B14F-4D97-AF65-F5344CB8AC3E}">
        <p14:creationId xmlns:p14="http://schemas.microsoft.com/office/powerpoint/2010/main" val="2446298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51520" y="257007"/>
            <a:ext cx="8582603" cy="6740307"/>
          </a:xfrm>
          <a:prstGeom prst="rect">
            <a:avLst/>
          </a:prstGeom>
          <a:solidFill>
            <a:schemeClr val="accent2">
              <a:lumMod val="40000"/>
              <a:lumOff val="60000"/>
            </a:schemeClr>
          </a:solidFill>
        </p:spPr>
        <p:txBody>
          <a:bodyPr wrap="square" rtlCol="1">
            <a:spAutoFit/>
          </a:bodyPr>
          <a:lstStyle/>
          <a:p>
            <a:r>
              <a:rPr lang="ar-IQ" dirty="0" smtClean="0"/>
              <a:t>ان ميكانيكية الجبس في استصلاح الترب </a:t>
            </a:r>
            <a:r>
              <a:rPr lang="ar-IQ" dirty="0" err="1" smtClean="0"/>
              <a:t>الصودية</a:t>
            </a:r>
            <a:r>
              <a:rPr lang="ar-IQ" dirty="0" smtClean="0"/>
              <a:t> تكمن في خطوتين : </a:t>
            </a:r>
          </a:p>
          <a:p>
            <a:r>
              <a:rPr lang="en-US" dirty="0" smtClean="0"/>
              <a:t>1</a:t>
            </a:r>
            <a:r>
              <a:rPr lang="ar-IQ" dirty="0" smtClean="0"/>
              <a:t> – عند ذوبان الجبس يحسن من نفاذية التربة وغيض الماء . </a:t>
            </a:r>
          </a:p>
          <a:p>
            <a:r>
              <a:rPr lang="en-US" dirty="0" smtClean="0"/>
              <a:t>2</a:t>
            </a:r>
            <a:r>
              <a:rPr lang="ar-IQ" dirty="0" smtClean="0"/>
              <a:t> – عند تحسين النفاذية يتحرك الماء ويتغلغل في اعماق التربة فيستبدل الصوديوم المتبادل بالكالسيوم تبعا للمعادلة التالية :  </a:t>
            </a:r>
          </a:p>
          <a:p>
            <a:r>
              <a:rPr lang="ar-IQ" dirty="0" smtClean="0"/>
              <a:t>                                                </a:t>
            </a:r>
            <a:r>
              <a:rPr lang="en-US" dirty="0" smtClean="0"/>
              <a:t>Clay</a:t>
            </a:r>
            <a:r>
              <a:rPr lang="ar-IQ" dirty="0" smtClean="0"/>
              <a:t>                                         </a:t>
            </a:r>
            <a:r>
              <a:rPr lang="en-US" dirty="0" smtClean="0"/>
              <a:t>Na</a:t>
            </a:r>
            <a:r>
              <a:rPr lang="ar-IQ" dirty="0" smtClean="0"/>
              <a:t>    </a:t>
            </a:r>
            <a:r>
              <a:rPr lang="en-US" dirty="0" smtClean="0"/>
              <a:t>Clay</a:t>
            </a:r>
            <a:r>
              <a:rPr lang="ar-IQ" dirty="0" smtClean="0"/>
              <a:t> +             </a:t>
            </a:r>
            <a:r>
              <a:rPr lang="en-US" dirty="0" smtClean="0"/>
              <a:t>Na</a:t>
            </a:r>
            <a:r>
              <a:rPr lang="en-US" baseline="-25000" dirty="0" smtClean="0"/>
              <a:t>2</a:t>
            </a:r>
            <a:r>
              <a:rPr lang="en-US" dirty="0" smtClean="0"/>
              <a:t>SO</a:t>
            </a:r>
            <a:r>
              <a:rPr lang="en-US" baseline="-25000" dirty="0" smtClean="0"/>
              <a:t>4</a:t>
            </a:r>
            <a:r>
              <a:rPr lang="ar-IQ" dirty="0" smtClean="0"/>
              <a:t>   +                </a:t>
            </a:r>
            <a:r>
              <a:rPr lang="en-US" dirty="0" smtClean="0"/>
              <a:t>Ca</a:t>
            </a:r>
            <a:r>
              <a:rPr lang="ar-IQ" dirty="0" smtClean="0"/>
              <a:t>                                  </a:t>
            </a:r>
            <a:r>
              <a:rPr lang="en-US" dirty="0" smtClean="0"/>
              <a:t>SO</a:t>
            </a:r>
            <a:r>
              <a:rPr lang="en-US" baseline="-25000" dirty="0" smtClean="0"/>
              <a:t>4          </a:t>
            </a:r>
            <a:r>
              <a:rPr lang="ar-IQ" dirty="0" smtClean="0"/>
              <a:t> </a:t>
            </a:r>
            <a:r>
              <a:rPr lang="en-US" dirty="0" smtClean="0"/>
              <a:t>Ca</a:t>
            </a:r>
            <a:r>
              <a:rPr lang="ar-IQ" dirty="0" smtClean="0"/>
              <a:t> +</a:t>
            </a:r>
          </a:p>
          <a:p>
            <a:r>
              <a:rPr lang="ar-IQ" dirty="0" smtClean="0"/>
              <a:t>                                                                                                </a:t>
            </a:r>
            <a:r>
              <a:rPr lang="en-US" dirty="0" smtClean="0"/>
              <a:t>Na</a:t>
            </a:r>
            <a:endParaRPr lang="ar-IQ" dirty="0"/>
          </a:p>
          <a:p>
            <a:r>
              <a:rPr lang="ar-IQ" dirty="0" smtClean="0"/>
              <a:t>وبالتالي </a:t>
            </a:r>
            <a:r>
              <a:rPr lang="ar-IQ" dirty="0" smtClean="0"/>
              <a:t>ستنخفض الـ </a:t>
            </a:r>
            <a:r>
              <a:rPr lang="en-US" dirty="0" smtClean="0"/>
              <a:t>ESP</a:t>
            </a:r>
            <a:r>
              <a:rPr lang="ar-IQ" dirty="0" smtClean="0"/>
              <a:t> ويصاحب ذلك خفض لقيمة  </a:t>
            </a:r>
            <a:r>
              <a:rPr lang="en-US" dirty="0" smtClean="0"/>
              <a:t>pH</a:t>
            </a:r>
            <a:r>
              <a:rPr lang="ar-IQ" dirty="0" smtClean="0"/>
              <a:t> </a:t>
            </a:r>
          </a:p>
          <a:p>
            <a:pPr algn="just"/>
            <a:r>
              <a:rPr lang="ar-IQ" dirty="0" smtClean="0"/>
              <a:t>العوامل </a:t>
            </a:r>
            <a:r>
              <a:rPr lang="ar-IQ" dirty="0" smtClean="0"/>
              <a:t>المؤثرة على كفاءة وفعالية الجبس هي : </a:t>
            </a:r>
            <a:r>
              <a:rPr lang="ar-IQ" dirty="0" smtClean="0"/>
              <a:t>حجم حبيبات </a:t>
            </a:r>
            <a:r>
              <a:rPr lang="ar-IQ" dirty="0" smtClean="0"/>
              <a:t>الجبس </a:t>
            </a:r>
            <a:r>
              <a:rPr lang="ar-IQ" dirty="0" smtClean="0"/>
              <a:t>و </a:t>
            </a:r>
            <a:r>
              <a:rPr lang="ar-IQ" dirty="0" smtClean="0"/>
              <a:t>طريقة الاضافة </a:t>
            </a:r>
            <a:r>
              <a:rPr lang="ar-IQ" dirty="0" smtClean="0"/>
              <a:t>و </a:t>
            </a:r>
            <a:r>
              <a:rPr lang="en-US" dirty="0" smtClean="0"/>
              <a:t>ESP</a:t>
            </a:r>
            <a:r>
              <a:rPr lang="ar-IQ" dirty="0" smtClean="0"/>
              <a:t> للتربة </a:t>
            </a:r>
            <a:r>
              <a:rPr lang="ar-IQ" dirty="0" smtClean="0"/>
              <a:t>و </a:t>
            </a:r>
            <a:r>
              <a:rPr lang="ar-IQ" dirty="0" smtClean="0"/>
              <a:t>سرعة جريان الماء </a:t>
            </a:r>
            <a:r>
              <a:rPr lang="ar-IQ" dirty="0" smtClean="0"/>
              <a:t>.</a:t>
            </a:r>
          </a:p>
          <a:p>
            <a:pPr algn="just"/>
            <a:r>
              <a:rPr lang="ar-IQ" b="1" dirty="0"/>
              <a:t>كمية الجبس اللازمة للاستصلاح ( متطلبات الجبس  </a:t>
            </a:r>
            <a:r>
              <a:rPr lang="en-US" b="1" dirty="0"/>
              <a:t>Gypsum Requirement  </a:t>
            </a:r>
            <a:r>
              <a:rPr lang="en-US" b="1" dirty="0">
                <a:solidFill>
                  <a:srgbClr val="C00000"/>
                </a:solidFill>
              </a:rPr>
              <a:t>G.R.</a:t>
            </a:r>
            <a:r>
              <a:rPr lang="ar-IQ" b="1" dirty="0"/>
              <a:t> ) :</a:t>
            </a:r>
          </a:p>
          <a:p>
            <a:pPr algn="just"/>
            <a:r>
              <a:rPr lang="ar-IQ" dirty="0"/>
              <a:t> ان متطلبات الجبس مبنية على مبدأ ان كمية </a:t>
            </a:r>
            <a:r>
              <a:rPr lang="en-US" dirty="0" err="1"/>
              <a:t>Ca</a:t>
            </a:r>
            <a:r>
              <a:rPr lang="ar-IQ" dirty="0"/>
              <a:t> ( معبرا عنها بالجبس ) اللازم اضافتها الى التربة يجب ان تساوي ( على اساس الاوزان المكافئة ) كمية الصوديوم المتبادل المراد ازالتها من معقد التبادل اخذين بنظر الاعتبار السعة التبادلية </a:t>
            </a:r>
            <a:r>
              <a:rPr lang="ar-IQ" dirty="0" err="1"/>
              <a:t>الكتيونية</a:t>
            </a:r>
            <a:r>
              <a:rPr lang="ar-IQ" dirty="0"/>
              <a:t> للتربة . وعلى هذا الاساس فأن احتياجات الجبس بـ </a:t>
            </a:r>
            <a:r>
              <a:rPr lang="en-US" dirty="0" err="1"/>
              <a:t>Meq</a:t>
            </a:r>
            <a:r>
              <a:rPr lang="en-US" dirty="0"/>
              <a:t>/100 </a:t>
            </a:r>
            <a:r>
              <a:rPr lang="en-US" dirty="0" err="1"/>
              <a:t>gm</a:t>
            </a:r>
            <a:r>
              <a:rPr lang="en-US" dirty="0"/>
              <a:t> soil</a:t>
            </a:r>
            <a:r>
              <a:rPr lang="ar-IQ" dirty="0"/>
              <a:t> تساوي حسب الصيغة التالية : </a:t>
            </a:r>
          </a:p>
          <a:p>
            <a:pPr algn="just"/>
            <a:r>
              <a:rPr lang="en-US" dirty="0"/>
              <a:t>ESP initial – ESP final                                                </a:t>
            </a:r>
            <a:endParaRPr lang="ar-IQ" dirty="0"/>
          </a:p>
          <a:p>
            <a:pPr algn="just"/>
            <a:r>
              <a:rPr lang="en-US" dirty="0"/>
              <a:t>   G.R. (</a:t>
            </a:r>
            <a:r>
              <a:rPr lang="en-US" dirty="0" err="1"/>
              <a:t>meq</a:t>
            </a:r>
            <a:r>
              <a:rPr lang="en-US" dirty="0"/>
              <a:t>/100 </a:t>
            </a:r>
            <a:r>
              <a:rPr lang="en-US" dirty="0" err="1"/>
              <a:t>gm</a:t>
            </a:r>
            <a:r>
              <a:rPr lang="en-US" dirty="0"/>
              <a:t> soil ) =  ---------------------------------- X CEC                                   </a:t>
            </a:r>
          </a:p>
          <a:p>
            <a:pPr algn="just"/>
            <a:r>
              <a:rPr lang="en-US" dirty="0"/>
              <a:t>100                                                         </a:t>
            </a:r>
            <a:endParaRPr lang="ar-IQ" dirty="0"/>
          </a:p>
          <a:p>
            <a:pPr algn="just"/>
            <a:endParaRPr lang="ar-IQ" dirty="0"/>
          </a:p>
          <a:p>
            <a:pPr algn="just"/>
            <a:r>
              <a:rPr lang="en-US" dirty="0"/>
              <a:t>Na ads                                                                                 </a:t>
            </a:r>
            <a:endParaRPr lang="ar-IQ" dirty="0"/>
          </a:p>
          <a:p>
            <a:pPr algn="just"/>
            <a:r>
              <a:rPr lang="en-US" dirty="0"/>
              <a:t>ESP  = -----------     X 100                                                                  </a:t>
            </a:r>
          </a:p>
          <a:p>
            <a:pPr algn="just"/>
            <a:r>
              <a:rPr lang="en-US" dirty="0"/>
              <a:t>CEC                                                                                    </a:t>
            </a:r>
            <a:endParaRPr lang="ar-IQ" dirty="0"/>
          </a:p>
          <a:p>
            <a:pPr algn="just"/>
            <a:r>
              <a:rPr lang="en-US" dirty="0"/>
              <a:t>1 </a:t>
            </a:r>
            <a:r>
              <a:rPr lang="en-US" dirty="0" err="1"/>
              <a:t>meq</a:t>
            </a:r>
            <a:r>
              <a:rPr lang="en-US" dirty="0"/>
              <a:t>  Na† </a:t>
            </a:r>
            <a:r>
              <a:rPr lang="ar-IQ" dirty="0"/>
              <a:t>  يحتاج   </a:t>
            </a:r>
            <a:r>
              <a:rPr lang="en-US" dirty="0"/>
              <a:t>1 </a:t>
            </a:r>
            <a:r>
              <a:rPr lang="en-US" dirty="0" err="1"/>
              <a:t>meq</a:t>
            </a:r>
            <a:r>
              <a:rPr lang="en-US" dirty="0"/>
              <a:t>  </a:t>
            </a:r>
            <a:r>
              <a:rPr lang="en-US" dirty="0" err="1"/>
              <a:t>Ca</a:t>
            </a:r>
            <a:r>
              <a:rPr lang="en-US" dirty="0"/>
              <a:t>††</a:t>
            </a:r>
            <a:r>
              <a:rPr lang="ar-IQ" dirty="0"/>
              <a:t> </a:t>
            </a:r>
          </a:p>
          <a:p>
            <a:pPr algn="just"/>
            <a:r>
              <a:rPr lang="en-US" dirty="0"/>
              <a:t>1 </a:t>
            </a:r>
            <a:r>
              <a:rPr lang="en-US" dirty="0" err="1"/>
              <a:t>meq</a:t>
            </a:r>
            <a:r>
              <a:rPr lang="en-US" dirty="0"/>
              <a:t> </a:t>
            </a:r>
            <a:r>
              <a:rPr lang="en-US" dirty="0" err="1"/>
              <a:t>Ca</a:t>
            </a:r>
            <a:r>
              <a:rPr lang="en-US" dirty="0"/>
              <a:t> ††</a:t>
            </a:r>
            <a:r>
              <a:rPr lang="ar-IQ" dirty="0"/>
              <a:t> يحتاج  </a:t>
            </a:r>
            <a:r>
              <a:rPr lang="en-US" dirty="0"/>
              <a:t>1 </a:t>
            </a:r>
            <a:r>
              <a:rPr lang="en-US" dirty="0" err="1"/>
              <a:t>meq</a:t>
            </a:r>
            <a:r>
              <a:rPr lang="en-US" dirty="0"/>
              <a:t> Gypsum </a:t>
            </a:r>
            <a:r>
              <a:rPr lang="ar-IQ" dirty="0"/>
              <a:t> </a:t>
            </a:r>
            <a:endParaRPr lang="ar-IQ" dirty="0"/>
          </a:p>
        </p:txBody>
      </p:sp>
      <p:sp>
        <p:nvSpPr>
          <p:cNvPr id="4" name="قوس متوسط أيمن 3"/>
          <p:cNvSpPr/>
          <p:nvPr/>
        </p:nvSpPr>
        <p:spPr>
          <a:xfrm>
            <a:off x="1612965" y="1340768"/>
            <a:ext cx="726785" cy="914400"/>
          </a:xfrm>
          <a:prstGeom prst="rightBracket">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dirty="0"/>
          </a:p>
        </p:txBody>
      </p:sp>
      <p:cxnSp>
        <p:nvCxnSpPr>
          <p:cNvPr id="5" name="رابط كسهم مستقيم 4"/>
          <p:cNvCxnSpPr/>
          <p:nvPr/>
        </p:nvCxnSpPr>
        <p:spPr>
          <a:xfrm>
            <a:off x="4282408" y="1802694"/>
            <a:ext cx="853802"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قوس متوسط أيمن 6"/>
          <p:cNvSpPr/>
          <p:nvPr/>
        </p:nvSpPr>
        <p:spPr>
          <a:xfrm>
            <a:off x="5292080" y="1340768"/>
            <a:ext cx="792088" cy="914400"/>
          </a:xfrm>
          <a:prstGeom prst="rightBracket">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dirty="0"/>
          </a:p>
        </p:txBody>
      </p:sp>
    </p:spTree>
    <p:extLst>
      <p:ext uri="{BB962C8B-B14F-4D97-AF65-F5344CB8AC3E}">
        <p14:creationId xmlns:p14="http://schemas.microsoft.com/office/powerpoint/2010/main" val="2666831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9512" y="476672"/>
            <a:ext cx="8449279" cy="7294305"/>
          </a:xfrm>
          <a:prstGeom prst="rect">
            <a:avLst/>
          </a:prstGeom>
          <a:solidFill>
            <a:schemeClr val="accent2">
              <a:lumMod val="40000"/>
              <a:lumOff val="60000"/>
            </a:schemeClr>
          </a:solidFill>
        </p:spPr>
        <p:txBody>
          <a:bodyPr wrap="square" rtlCol="1">
            <a:spAutoFit/>
          </a:bodyPr>
          <a:lstStyle/>
          <a:p>
            <a:r>
              <a:rPr lang="en-US" dirty="0" smtClean="0"/>
              <a:t> </a:t>
            </a:r>
            <a:r>
              <a:rPr lang="ar-IQ" b="1" dirty="0"/>
              <a:t>مثال : </a:t>
            </a:r>
            <a:r>
              <a:rPr lang="ar-IQ" dirty="0" smtClean="0"/>
              <a:t>تربة </a:t>
            </a:r>
            <a:r>
              <a:rPr lang="ar-IQ" dirty="0" err="1"/>
              <a:t>صودية</a:t>
            </a:r>
            <a:r>
              <a:rPr lang="ar-IQ" dirty="0"/>
              <a:t> لها الـ </a:t>
            </a:r>
            <a:r>
              <a:rPr lang="en-US" dirty="0"/>
              <a:t>ESP</a:t>
            </a:r>
            <a:r>
              <a:rPr lang="ar-IQ" dirty="0"/>
              <a:t> = </a:t>
            </a:r>
            <a:r>
              <a:rPr lang="en-US" dirty="0"/>
              <a:t>20</a:t>
            </a:r>
            <a:r>
              <a:rPr lang="ar-IQ" dirty="0"/>
              <a:t> </a:t>
            </a:r>
            <a:r>
              <a:rPr lang="ar-IQ" dirty="0" err="1"/>
              <a:t>فأذا</a:t>
            </a:r>
            <a:r>
              <a:rPr lang="ar-IQ" dirty="0"/>
              <a:t> علمت ان الـ </a:t>
            </a:r>
            <a:r>
              <a:rPr lang="en-US" dirty="0"/>
              <a:t>CEC</a:t>
            </a:r>
            <a:r>
              <a:rPr lang="ar-IQ" dirty="0"/>
              <a:t> لها = </a:t>
            </a:r>
            <a:r>
              <a:rPr lang="en-US" dirty="0"/>
              <a:t>24 </a:t>
            </a:r>
            <a:r>
              <a:rPr lang="en-US" dirty="0" err="1"/>
              <a:t>meq</a:t>
            </a:r>
            <a:r>
              <a:rPr lang="en-US" dirty="0"/>
              <a:t>/100 </a:t>
            </a:r>
            <a:r>
              <a:rPr lang="en-US" dirty="0" err="1"/>
              <a:t>gm</a:t>
            </a:r>
            <a:r>
              <a:rPr lang="en-US" dirty="0"/>
              <a:t> soil</a:t>
            </a:r>
            <a:r>
              <a:rPr lang="ar-IQ" dirty="0"/>
              <a:t> وان الـ </a:t>
            </a:r>
            <a:r>
              <a:rPr lang="en-US" dirty="0"/>
              <a:t>ESP</a:t>
            </a:r>
            <a:r>
              <a:rPr lang="ar-IQ" dirty="0"/>
              <a:t> المراد الوصول لها = </a:t>
            </a:r>
            <a:r>
              <a:rPr lang="en-US" dirty="0"/>
              <a:t>10</a:t>
            </a:r>
            <a:r>
              <a:rPr lang="ar-IQ" dirty="0"/>
              <a:t> . احسب كمية الجبس اللازم اضافتها للدونم الواحد للوصول الى الرقم المطلوب . على فرض ان نقاوة الجبس  =  </a:t>
            </a:r>
            <a:r>
              <a:rPr lang="en-US" dirty="0"/>
              <a:t>85%</a:t>
            </a:r>
            <a:r>
              <a:rPr lang="ar-IQ" dirty="0"/>
              <a:t> </a:t>
            </a:r>
          </a:p>
          <a:p>
            <a:pPr algn="just"/>
            <a:r>
              <a:rPr lang="ar-IQ" b="1" dirty="0"/>
              <a:t>الحل : </a:t>
            </a:r>
          </a:p>
          <a:p>
            <a:pPr algn="just"/>
            <a:r>
              <a:rPr lang="en-US" dirty="0"/>
              <a:t>20-10                                                                              </a:t>
            </a:r>
            <a:endParaRPr lang="ar-IQ" dirty="0"/>
          </a:p>
          <a:p>
            <a:pPr algn="just"/>
            <a:r>
              <a:rPr lang="en-US" dirty="0"/>
              <a:t>G.R. = -----------------X  24                                                               </a:t>
            </a:r>
          </a:p>
          <a:p>
            <a:pPr algn="just"/>
            <a:r>
              <a:rPr lang="en-US" dirty="0"/>
              <a:t>100                                                                                  </a:t>
            </a:r>
          </a:p>
          <a:p>
            <a:endParaRPr lang="en-US" dirty="0" smtClean="0"/>
          </a:p>
          <a:p>
            <a:r>
              <a:rPr lang="ar-IQ" dirty="0" smtClean="0"/>
              <a:t>للتحويل </a:t>
            </a:r>
            <a:r>
              <a:rPr lang="ar-IQ" dirty="0" smtClean="0"/>
              <a:t>الى الدونم  : </a:t>
            </a:r>
            <a:r>
              <a:rPr lang="ar-IQ" dirty="0" smtClean="0"/>
              <a:t>مساحة </a:t>
            </a:r>
            <a:r>
              <a:rPr lang="ar-IQ" dirty="0" smtClean="0"/>
              <a:t>الدونم  = </a:t>
            </a:r>
            <a:r>
              <a:rPr lang="en-US" dirty="0" smtClean="0"/>
              <a:t>2500</a:t>
            </a:r>
            <a:r>
              <a:rPr lang="ar-IQ" dirty="0" smtClean="0"/>
              <a:t> م² ولعمق </a:t>
            </a:r>
            <a:r>
              <a:rPr lang="en-US" dirty="0" smtClean="0"/>
              <a:t>20 </a:t>
            </a:r>
            <a:r>
              <a:rPr lang="ar-IQ" dirty="0" smtClean="0"/>
              <a:t> سم ( </a:t>
            </a:r>
            <a:r>
              <a:rPr lang="en-US" dirty="0" smtClean="0"/>
              <a:t>0.2</a:t>
            </a:r>
            <a:r>
              <a:rPr lang="ar-IQ" dirty="0" smtClean="0"/>
              <a:t> م ) </a:t>
            </a:r>
          </a:p>
          <a:p>
            <a:r>
              <a:rPr lang="ar-IQ" dirty="0" smtClean="0"/>
              <a:t>الحجم          = المساحة  </a:t>
            </a:r>
            <a:r>
              <a:rPr lang="en-US" dirty="0" smtClean="0"/>
              <a:t>X</a:t>
            </a:r>
            <a:r>
              <a:rPr lang="ar-IQ" dirty="0" smtClean="0"/>
              <a:t> العمق  =  </a:t>
            </a:r>
            <a:r>
              <a:rPr lang="en-US" dirty="0" smtClean="0"/>
              <a:t>2500</a:t>
            </a:r>
            <a:r>
              <a:rPr lang="ar-IQ" dirty="0" smtClean="0"/>
              <a:t> </a:t>
            </a:r>
            <a:r>
              <a:rPr lang="en-US" dirty="0" smtClean="0"/>
              <a:t>X</a:t>
            </a:r>
            <a:r>
              <a:rPr lang="ar-IQ" dirty="0" smtClean="0"/>
              <a:t> </a:t>
            </a:r>
            <a:r>
              <a:rPr lang="en-US" dirty="0" smtClean="0"/>
              <a:t>0.2</a:t>
            </a:r>
            <a:r>
              <a:rPr lang="ar-IQ" dirty="0" smtClean="0"/>
              <a:t> =  </a:t>
            </a:r>
            <a:r>
              <a:rPr lang="en-US" dirty="0" smtClean="0"/>
              <a:t>500</a:t>
            </a:r>
            <a:r>
              <a:rPr lang="ar-IQ" dirty="0" smtClean="0"/>
              <a:t> م³ </a:t>
            </a:r>
          </a:p>
          <a:p>
            <a:r>
              <a:rPr lang="ar-IQ" dirty="0" smtClean="0"/>
              <a:t>اذا فرضنا كثافة التربة  </a:t>
            </a:r>
            <a:r>
              <a:rPr lang="en-US" dirty="0" smtClean="0"/>
              <a:t>1.2  gm/cm³</a:t>
            </a:r>
            <a:r>
              <a:rPr lang="ar-IQ" dirty="0" smtClean="0"/>
              <a:t>   تساوي ايضا  </a:t>
            </a:r>
            <a:r>
              <a:rPr lang="en-US" dirty="0" smtClean="0"/>
              <a:t>1.2 ton/ m³</a:t>
            </a:r>
            <a:r>
              <a:rPr lang="ar-IQ" dirty="0" smtClean="0"/>
              <a:t> </a:t>
            </a:r>
          </a:p>
          <a:p>
            <a:r>
              <a:rPr lang="ar-IQ" dirty="0" smtClean="0"/>
              <a:t>وزن الدونم = الحجم </a:t>
            </a:r>
            <a:r>
              <a:rPr lang="en-US" dirty="0" smtClean="0"/>
              <a:t>  X</a:t>
            </a:r>
            <a:r>
              <a:rPr lang="ar-IQ" dirty="0" smtClean="0"/>
              <a:t> الكثافة  = </a:t>
            </a:r>
            <a:r>
              <a:rPr lang="en-US" dirty="0" smtClean="0"/>
              <a:t>500</a:t>
            </a:r>
            <a:r>
              <a:rPr lang="ar-IQ" dirty="0" smtClean="0"/>
              <a:t>  </a:t>
            </a:r>
            <a:r>
              <a:rPr lang="en-US" dirty="0" smtClean="0"/>
              <a:t>X</a:t>
            </a:r>
            <a:r>
              <a:rPr lang="ar-IQ" dirty="0" smtClean="0"/>
              <a:t>  </a:t>
            </a:r>
            <a:r>
              <a:rPr lang="en-US" dirty="0" smtClean="0"/>
              <a:t>1.2</a:t>
            </a:r>
            <a:r>
              <a:rPr lang="ar-IQ" dirty="0" smtClean="0"/>
              <a:t> = </a:t>
            </a:r>
            <a:r>
              <a:rPr lang="en-US" dirty="0" smtClean="0"/>
              <a:t>600 ton</a:t>
            </a:r>
            <a:r>
              <a:rPr lang="ar-IQ" dirty="0" smtClean="0"/>
              <a:t>  =  </a:t>
            </a:r>
            <a:r>
              <a:rPr lang="en-US" dirty="0" smtClean="0"/>
              <a:t>600000 Kg</a:t>
            </a:r>
            <a:r>
              <a:rPr lang="ar-IQ" dirty="0" smtClean="0"/>
              <a:t> </a:t>
            </a:r>
          </a:p>
          <a:p>
            <a:r>
              <a:rPr lang="en-US" dirty="0" smtClean="0"/>
              <a:t>G.R. =(meq / gm soil ) X ( 86                         )=</a:t>
            </a:r>
          </a:p>
          <a:p>
            <a:r>
              <a:rPr lang="ar-IQ" dirty="0" smtClean="0"/>
              <a:t>الوزن المكافىء للـ </a:t>
            </a:r>
            <a:r>
              <a:rPr lang="en-US" dirty="0" smtClean="0"/>
              <a:t>gypsum</a:t>
            </a:r>
            <a:r>
              <a:rPr lang="ar-IQ" dirty="0" smtClean="0"/>
              <a:t> (</a:t>
            </a:r>
            <a:r>
              <a:rPr lang="en-US" dirty="0"/>
              <a:t>CaSO</a:t>
            </a:r>
            <a:r>
              <a:rPr lang="en-US" baseline="-25000" dirty="0"/>
              <a:t>4</a:t>
            </a:r>
            <a:r>
              <a:rPr lang="en-US" dirty="0"/>
              <a:t>.2H</a:t>
            </a:r>
            <a:r>
              <a:rPr lang="en-US" baseline="-25000" dirty="0"/>
              <a:t>2</a:t>
            </a:r>
            <a:r>
              <a:rPr lang="en-US" dirty="0"/>
              <a:t>O</a:t>
            </a:r>
            <a:r>
              <a:rPr lang="ar-IQ" dirty="0" smtClean="0"/>
              <a:t> ) = وزنه الجزيئي( </a:t>
            </a:r>
            <a:r>
              <a:rPr lang="en-US" dirty="0" smtClean="0"/>
              <a:t>172</a:t>
            </a:r>
            <a:r>
              <a:rPr lang="ar-IQ" dirty="0" smtClean="0"/>
              <a:t> / </a:t>
            </a:r>
            <a:r>
              <a:rPr lang="en-US" dirty="0" smtClean="0"/>
              <a:t>2</a:t>
            </a:r>
            <a:r>
              <a:rPr lang="ar-IQ" dirty="0" smtClean="0"/>
              <a:t> = </a:t>
            </a:r>
            <a:r>
              <a:rPr lang="en-US" dirty="0" smtClean="0"/>
              <a:t>86</a:t>
            </a:r>
            <a:r>
              <a:rPr lang="ar-IQ" dirty="0" smtClean="0"/>
              <a:t> ) بسبب ان كل </a:t>
            </a:r>
            <a:r>
              <a:rPr lang="en-US" dirty="0" smtClean="0"/>
              <a:t>1</a:t>
            </a:r>
            <a:r>
              <a:rPr lang="ar-IQ" dirty="0" smtClean="0"/>
              <a:t> ملي مكافئ </a:t>
            </a:r>
            <a:r>
              <a:rPr lang="en-US" dirty="0" smtClean="0"/>
              <a:t>Ca</a:t>
            </a:r>
            <a:r>
              <a:rPr lang="ar-IQ" dirty="0" smtClean="0"/>
              <a:t> يحتاج  </a:t>
            </a:r>
            <a:r>
              <a:rPr lang="en-US" dirty="0" smtClean="0"/>
              <a:t>1</a:t>
            </a:r>
            <a:r>
              <a:rPr lang="ar-IQ" dirty="0" smtClean="0"/>
              <a:t> ملي مكافئ </a:t>
            </a:r>
            <a:r>
              <a:rPr lang="en-US" dirty="0" smtClean="0"/>
              <a:t> gypsum</a:t>
            </a:r>
            <a:r>
              <a:rPr lang="ar-IQ" dirty="0" smtClean="0"/>
              <a:t> </a:t>
            </a:r>
            <a:endParaRPr lang="en-US" dirty="0"/>
          </a:p>
          <a:p>
            <a:r>
              <a:rPr lang="en-US" dirty="0" smtClean="0"/>
              <a:t>                                   </a:t>
            </a:r>
            <a:endParaRPr lang="ar-IQ" dirty="0" smtClean="0"/>
          </a:p>
          <a:p>
            <a:r>
              <a:rPr lang="en-US" dirty="0" smtClean="0"/>
              <a:t>=   mg / 100 gm  soil X 10  =  mg / Kg soil/ 1000000                       </a:t>
            </a:r>
          </a:p>
          <a:p>
            <a:r>
              <a:rPr lang="en-US" dirty="0" smtClean="0"/>
              <a:t>86  X  10                                                                               </a:t>
            </a:r>
          </a:p>
          <a:p>
            <a:r>
              <a:rPr lang="en-US" dirty="0" smtClean="0"/>
              <a:t>= 2.4 X -------------------  X  600000 =  1238.4 kg gypsum/ Donum  </a:t>
            </a:r>
          </a:p>
          <a:p>
            <a:r>
              <a:rPr lang="en-US" dirty="0" smtClean="0"/>
              <a:t>1000000                                                                              </a:t>
            </a:r>
            <a:endParaRPr lang="ar-IQ" dirty="0" smtClean="0"/>
          </a:p>
          <a:p>
            <a:r>
              <a:rPr lang="ar-IQ" dirty="0" smtClean="0"/>
              <a:t>لاختصار </a:t>
            </a:r>
            <a:r>
              <a:rPr lang="ar-IQ" dirty="0" smtClean="0"/>
              <a:t>التحويلات من </a:t>
            </a:r>
            <a:r>
              <a:rPr lang="en-US" dirty="0" smtClean="0"/>
              <a:t>meq /100 gm soil</a:t>
            </a:r>
            <a:r>
              <a:rPr lang="ar-IQ" dirty="0" smtClean="0"/>
              <a:t> الى  </a:t>
            </a:r>
            <a:r>
              <a:rPr lang="en-US" dirty="0" smtClean="0"/>
              <a:t>kg / Donum </a:t>
            </a:r>
            <a:r>
              <a:rPr lang="ar-IQ" dirty="0" smtClean="0"/>
              <a:t> يضرب الرقم في </a:t>
            </a:r>
            <a:r>
              <a:rPr lang="en-US" dirty="0" smtClean="0"/>
              <a:t>516</a:t>
            </a:r>
            <a:r>
              <a:rPr lang="ar-IQ" dirty="0" smtClean="0"/>
              <a:t> </a:t>
            </a:r>
          </a:p>
          <a:p>
            <a:r>
              <a:rPr lang="ar-IQ" dirty="0" smtClean="0"/>
              <a:t>بما ان نقاوة الجبس  </a:t>
            </a:r>
            <a:r>
              <a:rPr lang="en-US" dirty="0" smtClean="0"/>
              <a:t>85</a:t>
            </a:r>
            <a:r>
              <a:rPr lang="ar-IQ" dirty="0" smtClean="0"/>
              <a:t> %. اذن </a:t>
            </a:r>
          </a:p>
          <a:p>
            <a:r>
              <a:rPr lang="en-US" dirty="0" smtClean="0"/>
              <a:t>100                                                              </a:t>
            </a:r>
            <a:endParaRPr lang="ar-IQ" dirty="0" smtClean="0"/>
          </a:p>
          <a:p>
            <a:r>
              <a:rPr lang="en-US" dirty="0" smtClean="0"/>
              <a:t>1238.4 X ------------    = 1456.9 kg gypsum / </a:t>
            </a:r>
            <a:r>
              <a:rPr lang="en-US" dirty="0" err="1" smtClean="0"/>
              <a:t>Donum</a:t>
            </a:r>
            <a:r>
              <a:rPr lang="en-US" dirty="0" smtClean="0"/>
              <a:t>                                                                          </a:t>
            </a:r>
            <a:r>
              <a:rPr lang="en-US" dirty="0" smtClean="0"/>
              <a:t>85                                                             </a:t>
            </a:r>
          </a:p>
          <a:p>
            <a:r>
              <a:rPr lang="en-US" dirty="0" smtClean="0"/>
              <a:t>                                                                                 </a:t>
            </a:r>
            <a:r>
              <a:rPr lang="en-US" dirty="0" smtClean="0"/>
              <a:t> </a:t>
            </a:r>
            <a:endParaRPr lang="ar-IQ"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4160" y="3741556"/>
            <a:ext cx="13954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7553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39552" y="476672"/>
            <a:ext cx="8033603" cy="5632311"/>
          </a:xfrm>
          <a:prstGeom prst="rect">
            <a:avLst/>
          </a:prstGeom>
          <a:solidFill>
            <a:schemeClr val="accent2">
              <a:lumMod val="40000"/>
              <a:lumOff val="60000"/>
            </a:schemeClr>
          </a:solidFill>
        </p:spPr>
        <p:txBody>
          <a:bodyPr wrap="square" rtlCol="1">
            <a:spAutoFit/>
          </a:bodyPr>
          <a:lstStyle/>
          <a:p>
            <a:r>
              <a:rPr lang="ar-IQ" dirty="0"/>
              <a:t>بناءا على حساب متطلبات الجبس اللازمة يتم عادة تقدير الاحتياجات للمصلحات الاخرى مثل كلوريد الكالسيوم والكبريت وحامض الكبريتيك وغيرها </a:t>
            </a:r>
            <a:r>
              <a:rPr lang="ar-IQ" dirty="0" smtClean="0"/>
              <a:t>وكما موضحة في الجدول التالي الذي يبين كمية الاطنان اللازمة من كل مصلح مقابل طن واحد من الجبس : </a:t>
            </a:r>
          </a:p>
          <a:p>
            <a:endParaRPr lang="ar-IQ" dirty="0"/>
          </a:p>
          <a:p>
            <a:endParaRPr lang="ar-IQ" dirty="0" smtClean="0"/>
          </a:p>
          <a:p>
            <a:endParaRPr lang="ar-IQ" dirty="0"/>
          </a:p>
          <a:p>
            <a:endParaRPr lang="ar-IQ" dirty="0" smtClean="0"/>
          </a:p>
          <a:p>
            <a:endParaRPr lang="ar-IQ" dirty="0"/>
          </a:p>
          <a:p>
            <a:endParaRPr lang="ar-IQ" dirty="0" smtClean="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r>
              <a:rPr lang="ar-IQ" dirty="0" smtClean="0"/>
              <a:t>في المثال السابق عند الاستصلاح بالكبريت , يكون الحساب كالتالي : </a:t>
            </a:r>
          </a:p>
          <a:p>
            <a:r>
              <a:rPr lang="en-US" dirty="0" smtClean="0"/>
              <a:t>1238.4  X  0.19  =   235.29 kg S / Donum              </a:t>
            </a:r>
          </a:p>
          <a:p>
            <a:r>
              <a:rPr lang="ar-IQ" dirty="0" smtClean="0"/>
              <a:t>ثم تدخل نسبة النقاوة اذا كانت معلومة </a:t>
            </a:r>
            <a:endParaRPr lang="ar-IQ" dirty="0"/>
          </a:p>
        </p:txBody>
      </p:sp>
      <p:graphicFrame>
        <p:nvGraphicFramePr>
          <p:cNvPr id="3" name="جدول 2"/>
          <p:cNvGraphicFramePr>
            <a:graphicFrameLocks noGrp="1"/>
          </p:cNvGraphicFramePr>
          <p:nvPr>
            <p:extLst>
              <p:ext uri="{D42A27DB-BD31-4B8C-83A1-F6EECF244321}">
                <p14:modId xmlns:p14="http://schemas.microsoft.com/office/powerpoint/2010/main" val="3917288590"/>
              </p:ext>
            </p:extLst>
          </p:nvPr>
        </p:nvGraphicFramePr>
        <p:xfrm>
          <a:off x="1508353" y="2034267"/>
          <a:ext cx="6096000" cy="2966720"/>
        </p:xfrm>
        <a:graphic>
          <a:graphicData uri="http://schemas.openxmlformats.org/drawingml/2006/table">
            <a:tbl>
              <a:tblPr rtl="1" firstRow="1" bandRow="1">
                <a:tableStyleId>{5C22544A-7EE6-4342-B048-85BDC9FD1C3A}</a:tableStyleId>
              </a:tblPr>
              <a:tblGrid>
                <a:gridCol w="1588368"/>
                <a:gridCol w="4507632"/>
              </a:tblGrid>
              <a:tr h="370840">
                <a:tc>
                  <a:txBody>
                    <a:bodyPr/>
                    <a:lstStyle/>
                    <a:p>
                      <a:pPr algn="ctr" rtl="1"/>
                      <a:r>
                        <a:rPr lang="en-US" dirty="0" smtClean="0"/>
                        <a:t>Tons</a:t>
                      </a:r>
                      <a:endParaRPr lang="ar-IQ" dirty="0"/>
                    </a:p>
                  </a:txBody>
                  <a:tcPr/>
                </a:tc>
                <a:tc>
                  <a:txBody>
                    <a:bodyPr/>
                    <a:lstStyle/>
                    <a:p>
                      <a:pPr algn="ctr" rtl="1"/>
                      <a:r>
                        <a:rPr lang="ar-IQ" dirty="0" smtClean="0"/>
                        <a:t> </a:t>
                      </a:r>
                      <a:r>
                        <a:rPr lang="en-US" dirty="0" smtClean="0"/>
                        <a:t>Amendments       </a:t>
                      </a:r>
                      <a:endParaRPr lang="ar-IQ" dirty="0"/>
                    </a:p>
                  </a:txBody>
                  <a:tcPr/>
                </a:tc>
              </a:tr>
              <a:tr h="370840">
                <a:tc>
                  <a:txBody>
                    <a:bodyPr/>
                    <a:lstStyle/>
                    <a:p>
                      <a:pPr algn="ctr" rtl="1"/>
                      <a:r>
                        <a:rPr lang="en-US" dirty="0" smtClean="0"/>
                        <a:t>1</a:t>
                      </a:r>
                      <a:endParaRPr lang="ar-IQ" dirty="0"/>
                    </a:p>
                  </a:txBody>
                  <a:tcPr/>
                </a:tc>
                <a:tc>
                  <a:txBody>
                    <a:bodyPr/>
                    <a:lstStyle/>
                    <a:p>
                      <a:pPr algn="ctr" rtl="1"/>
                      <a:r>
                        <a:rPr lang="en-US" dirty="0" smtClean="0"/>
                        <a:t>Gypsum  CaSO</a:t>
                      </a:r>
                      <a:r>
                        <a:rPr lang="en-US" baseline="-25000" dirty="0" smtClean="0"/>
                        <a:t>4</a:t>
                      </a:r>
                      <a:r>
                        <a:rPr lang="en-US" dirty="0" smtClean="0"/>
                        <a:t>.2H</a:t>
                      </a:r>
                      <a:r>
                        <a:rPr lang="en-US" baseline="-25000" dirty="0" smtClean="0"/>
                        <a:t>2</a:t>
                      </a:r>
                      <a:r>
                        <a:rPr lang="en-US" dirty="0" smtClean="0"/>
                        <a:t>O </a:t>
                      </a:r>
                      <a:endParaRPr lang="ar-IQ" dirty="0"/>
                    </a:p>
                  </a:txBody>
                  <a:tcPr/>
                </a:tc>
              </a:tr>
              <a:tr h="370840">
                <a:tc>
                  <a:txBody>
                    <a:bodyPr/>
                    <a:lstStyle/>
                    <a:p>
                      <a:pPr algn="ctr" rtl="1"/>
                      <a:r>
                        <a:rPr lang="en-US" dirty="0" smtClean="0"/>
                        <a:t>0.85</a:t>
                      </a:r>
                      <a:endParaRPr lang="ar-IQ" dirty="0"/>
                    </a:p>
                  </a:txBody>
                  <a:tcPr/>
                </a:tc>
                <a:tc>
                  <a:txBody>
                    <a:bodyPr/>
                    <a:lstStyle/>
                    <a:p>
                      <a:pPr algn="ctr" rtl="1"/>
                      <a:r>
                        <a:rPr lang="en-US" dirty="0" smtClean="0"/>
                        <a:t>Calcium chloride </a:t>
                      </a:r>
                      <a:r>
                        <a:rPr lang="en-US" sz="1800" kern="1200" dirty="0" smtClean="0">
                          <a:solidFill>
                            <a:schemeClr val="dk1"/>
                          </a:solidFill>
                          <a:effectLst/>
                          <a:latin typeface="+mn-lt"/>
                          <a:ea typeface="+mn-ea"/>
                          <a:cs typeface="+mn-cs"/>
                        </a:rPr>
                        <a:t> CaCl</a:t>
                      </a:r>
                      <a:r>
                        <a:rPr lang="en-US" sz="1800" kern="1200" baseline="-25000" dirty="0" smtClean="0">
                          <a:solidFill>
                            <a:schemeClr val="dk1"/>
                          </a:solidFill>
                          <a:effectLst/>
                          <a:latin typeface="+mn-lt"/>
                          <a:ea typeface="+mn-ea"/>
                          <a:cs typeface="+mn-cs"/>
                        </a:rPr>
                        <a:t>2</a:t>
                      </a:r>
                      <a:endParaRPr lang="ar-IQ" dirty="0"/>
                    </a:p>
                  </a:txBody>
                  <a:tcPr/>
                </a:tc>
              </a:tr>
              <a:tr h="370840">
                <a:tc>
                  <a:txBody>
                    <a:bodyPr/>
                    <a:lstStyle/>
                    <a:p>
                      <a:pPr algn="ctr" rtl="1"/>
                      <a:r>
                        <a:rPr lang="en-US" dirty="0" smtClean="0"/>
                        <a:t>0.85</a:t>
                      </a:r>
                      <a:endParaRPr lang="ar-IQ" dirty="0"/>
                    </a:p>
                  </a:txBody>
                  <a:tcPr/>
                </a:tc>
                <a:tc>
                  <a:txBody>
                    <a:bodyPr/>
                    <a:lstStyle/>
                    <a:p>
                      <a:pPr algn="ctr" rtl="1"/>
                      <a:r>
                        <a:rPr lang="en-US" dirty="0" smtClean="0"/>
                        <a:t>Limestone CaCO</a:t>
                      </a:r>
                      <a:r>
                        <a:rPr lang="en-US" baseline="-25000" dirty="0" smtClean="0"/>
                        <a:t>3</a:t>
                      </a:r>
                      <a:endParaRPr lang="ar-IQ" dirty="0"/>
                    </a:p>
                  </a:txBody>
                  <a:tcPr/>
                </a:tc>
              </a:tr>
              <a:tr h="370840">
                <a:tc>
                  <a:txBody>
                    <a:bodyPr/>
                    <a:lstStyle/>
                    <a:p>
                      <a:pPr algn="ctr" rtl="1"/>
                      <a:r>
                        <a:rPr lang="en-US" dirty="0" smtClean="0"/>
                        <a:t>0.19</a:t>
                      </a:r>
                      <a:endParaRPr lang="ar-IQ" dirty="0"/>
                    </a:p>
                  </a:txBody>
                  <a:tcPr/>
                </a:tc>
                <a:tc>
                  <a:txBody>
                    <a:bodyPr/>
                    <a:lstStyle/>
                    <a:p>
                      <a:pPr algn="ctr" rtl="1"/>
                      <a:r>
                        <a:rPr lang="en-US" dirty="0" smtClean="0"/>
                        <a:t>Sulphur  S </a:t>
                      </a:r>
                      <a:endParaRPr lang="ar-IQ" dirty="0"/>
                    </a:p>
                  </a:txBody>
                  <a:tcPr/>
                </a:tc>
              </a:tr>
              <a:tr h="370840">
                <a:tc>
                  <a:txBody>
                    <a:bodyPr/>
                    <a:lstStyle/>
                    <a:p>
                      <a:pPr algn="ctr" rtl="1"/>
                      <a:r>
                        <a:rPr lang="en-US" dirty="0" smtClean="0"/>
                        <a:t>0.57</a:t>
                      </a:r>
                      <a:endParaRPr lang="ar-IQ" dirty="0"/>
                    </a:p>
                  </a:txBody>
                  <a:tcPr/>
                </a:tc>
                <a:tc>
                  <a:txBody>
                    <a:bodyPr/>
                    <a:lstStyle/>
                    <a:p>
                      <a:pPr algn="ctr" rtl="1"/>
                      <a:r>
                        <a:rPr lang="en-US" dirty="0" smtClean="0"/>
                        <a:t>Sulphuric</a:t>
                      </a:r>
                      <a:r>
                        <a:rPr lang="en-US" baseline="0" dirty="0" smtClean="0"/>
                        <a:t> acid  H</a:t>
                      </a:r>
                      <a:r>
                        <a:rPr lang="en-US" sz="1800" kern="1200" baseline="-25000" dirty="0" smtClean="0">
                          <a:solidFill>
                            <a:schemeClr val="dk1"/>
                          </a:solidFill>
                          <a:effectLst/>
                          <a:latin typeface="+mn-lt"/>
                          <a:ea typeface="+mn-ea"/>
                          <a:cs typeface="+mn-cs"/>
                        </a:rPr>
                        <a:t>2</a:t>
                      </a:r>
                      <a:r>
                        <a:rPr lang="en-US" sz="1800" kern="1200" dirty="0" smtClean="0">
                          <a:solidFill>
                            <a:schemeClr val="dk1"/>
                          </a:solidFill>
                          <a:effectLst/>
                          <a:latin typeface="+mn-lt"/>
                          <a:ea typeface="+mn-ea"/>
                          <a:cs typeface="+mn-cs"/>
                        </a:rPr>
                        <a:t>SO</a:t>
                      </a:r>
                      <a:r>
                        <a:rPr lang="en-US" sz="1800" kern="1200" baseline="-25000" dirty="0" smtClean="0">
                          <a:solidFill>
                            <a:schemeClr val="dk1"/>
                          </a:solidFill>
                          <a:effectLst/>
                          <a:latin typeface="+mn-lt"/>
                          <a:ea typeface="+mn-ea"/>
                          <a:cs typeface="+mn-cs"/>
                        </a:rPr>
                        <a:t>4</a:t>
                      </a:r>
                      <a:r>
                        <a:rPr lang="en-US" baseline="0" dirty="0" smtClean="0"/>
                        <a:t>  </a:t>
                      </a:r>
                      <a:endParaRPr lang="ar-IQ" dirty="0"/>
                    </a:p>
                  </a:txBody>
                  <a:tcPr/>
                </a:tc>
              </a:tr>
              <a:tr h="370840">
                <a:tc>
                  <a:txBody>
                    <a:bodyPr/>
                    <a:lstStyle/>
                    <a:p>
                      <a:pPr algn="ctr" rtl="1"/>
                      <a:r>
                        <a:rPr lang="en-US" dirty="0" smtClean="0"/>
                        <a:t>1.62</a:t>
                      </a:r>
                      <a:endParaRPr lang="ar-IQ" dirty="0"/>
                    </a:p>
                  </a:txBody>
                  <a:tcPr/>
                </a:tc>
                <a:tc>
                  <a:txBody>
                    <a:bodyPr/>
                    <a:lstStyle/>
                    <a:p>
                      <a:pPr algn="ctr" rtl="1"/>
                      <a:r>
                        <a:rPr lang="en-US" dirty="0" smtClean="0"/>
                        <a:t>Iron</a:t>
                      </a:r>
                      <a:r>
                        <a:rPr lang="en-US" baseline="0" dirty="0" smtClean="0"/>
                        <a:t> sulphate  Fe</a:t>
                      </a:r>
                      <a:r>
                        <a:rPr lang="en-US" sz="1800" kern="1200" dirty="0" smtClean="0">
                          <a:solidFill>
                            <a:schemeClr val="dk1"/>
                          </a:solidFill>
                          <a:effectLst/>
                          <a:latin typeface="+mn-lt"/>
                          <a:ea typeface="+mn-ea"/>
                          <a:cs typeface="+mn-cs"/>
                        </a:rPr>
                        <a:t>SO</a:t>
                      </a:r>
                      <a:r>
                        <a:rPr lang="en-US" sz="1800" kern="1200" baseline="-25000" dirty="0" smtClean="0">
                          <a:solidFill>
                            <a:schemeClr val="dk1"/>
                          </a:solidFill>
                          <a:effectLst/>
                          <a:latin typeface="+mn-lt"/>
                          <a:ea typeface="+mn-ea"/>
                          <a:cs typeface="+mn-cs"/>
                        </a:rPr>
                        <a:t>4</a:t>
                      </a:r>
                      <a:r>
                        <a:rPr lang="en-US" sz="1800" kern="1200" dirty="0" smtClean="0">
                          <a:solidFill>
                            <a:schemeClr val="dk1"/>
                          </a:solidFill>
                          <a:effectLst/>
                          <a:latin typeface="+mn-lt"/>
                          <a:ea typeface="+mn-ea"/>
                          <a:cs typeface="+mn-cs"/>
                        </a:rPr>
                        <a:t>.7H</a:t>
                      </a:r>
                      <a:r>
                        <a:rPr lang="en-US" sz="1800" kern="1200" baseline="-25000" dirty="0" smtClean="0">
                          <a:solidFill>
                            <a:schemeClr val="dk1"/>
                          </a:solidFill>
                          <a:effectLst/>
                          <a:latin typeface="+mn-lt"/>
                          <a:ea typeface="+mn-ea"/>
                          <a:cs typeface="+mn-cs"/>
                        </a:rPr>
                        <a:t>2</a:t>
                      </a:r>
                      <a:r>
                        <a:rPr lang="en-US" sz="1800" kern="1200" dirty="0" smtClean="0">
                          <a:solidFill>
                            <a:schemeClr val="dk1"/>
                          </a:solidFill>
                          <a:effectLst/>
                          <a:latin typeface="+mn-lt"/>
                          <a:ea typeface="+mn-ea"/>
                          <a:cs typeface="+mn-cs"/>
                        </a:rPr>
                        <a:t>O</a:t>
                      </a:r>
                      <a:endParaRPr lang="ar-IQ" dirty="0"/>
                    </a:p>
                  </a:txBody>
                  <a:tcPr/>
                </a:tc>
              </a:tr>
              <a:tr h="370840">
                <a:tc>
                  <a:txBody>
                    <a:bodyPr/>
                    <a:lstStyle/>
                    <a:p>
                      <a:pPr algn="ctr" rtl="1"/>
                      <a:r>
                        <a:rPr lang="en-US" dirty="0" smtClean="0"/>
                        <a:t>1.29</a:t>
                      </a:r>
                      <a:endParaRPr lang="ar-IQ" dirty="0"/>
                    </a:p>
                  </a:txBody>
                  <a:tcPr/>
                </a:tc>
                <a:tc>
                  <a:txBody>
                    <a:bodyPr/>
                    <a:lstStyle/>
                    <a:p>
                      <a:pPr algn="ctr" rtl="1"/>
                      <a:r>
                        <a:rPr lang="en-US" dirty="0" smtClean="0"/>
                        <a:t>Aluminum sulphate  </a:t>
                      </a:r>
                      <a:r>
                        <a:rPr lang="en-US" sz="1800" kern="1200" dirty="0" smtClean="0">
                          <a:solidFill>
                            <a:schemeClr val="dk1"/>
                          </a:solidFill>
                          <a:effectLst/>
                          <a:latin typeface="+mn-lt"/>
                          <a:ea typeface="+mn-ea"/>
                          <a:cs typeface="+mn-cs"/>
                        </a:rPr>
                        <a:t>Al</a:t>
                      </a:r>
                      <a:r>
                        <a:rPr lang="en-US" sz="1800" kern="1200" baseline="-25000" dirty="0" smtClean="0">
                          <a:solidFill>
                            <a:schemeClr val="dk1"/>
                          </a:solidFill>
                          <a:effectLst/>
                          <a:latin typeface="+mn-lt"/>
                          <a:ea typeface="+mn-ea"/>
                          <a:cs typeface="+mn-cs"/>
                        </a:rPr>
                        <a:t>2</a:t>
                      </a:r>
                      <a:r>
                        <a:rPr lang="en-US" sz="1800" kern="1200" dirty="0" smtClean="0">
                          <a:solidFill>
                            <a:schemeClr val="dk1"/>
                          </a:solidFill>
                          <a:effectLst/>
                          <a:latin typeface="+mn-lt"/>
                          <a:ea typeface="+mn-ea"/>
                          <a:cs typeface="+mn-cs"/>
                        </a:rPr>
                        <a:t>(SO</a:t>
                      </a:r>
                      <a:r>
                        <a:rPr lang="en-US" sz="1800" kern="1200" baseline="-25000" dirty="0" smtClean="0">
                          <a:solidFill>
                            <a:schemeClr val="dk1"/>
                          </a:solidFill>
                          <a:effectLst/>
                          <a:latin typeface="+mn-lt"/>
                          <a:ea typeface="+mn-ea"/>
                          <a:cs typeface="+mn-cs"/>
                        </a:rPr>
                        <a:t>4</a:t>
                      </a:r>
                      <a:r>
                        <a:rPr lang="en-US" sz="1800" kern="1200" dirty="0" smtClean="0">
                          <a:solidFill>
                            <a:schemeClr val="dk1"/>
                          </a:solidFill>
                          <a:effectLst/>
                          <a:latin typeface="+mn-lt"/>
                          <a:ea typeface="+mn-ea"/>
                          <a:cs typeface="+mn-cs"/>
                        </a:rPr>
                        <a:t>)</a:t>
                      </a:r>
                      <a:r>
                        <a:rPr lang="en-US" sz="1800" kern="1200" baseline="-25000" dirty="0" smtClean="0">
                          <a:solidFill>
                            <a:schemeClr val="dk1"/>
                          </a:solidFill>
                          <a:effectLst/>
                          <a:latin typeface="+mn-lt"/>
                          <a:ea typeface="+mn-ea"/>
                          <a:cs typeface="+mn-cs"/>
                        </a:rPr>
                        <a:t>3</a:t>
                      </a:r>
                      <a:r>
                        <a:rPr lang="en-US" sz="1800" kern="1200" dirty="0" smtClean="0">
                          <a:solidFill>
                            <a:schemeClr val="dk1"/>
                          </a:solidFill>
                          <a:effectLst/>
                          <a:latin typeface="+mn-lt"/>
                          <a:ea typeface="+mn-ea"/>
                          <a:cs typeface="+mn-cs"/>
                        </a:rPr>
                        <a:t>.18H</a:t>
                      </a:r>
                      <a:r>
                        <a:rPr lang="en-US" sz="1800" kern="1200" baseline="-25000" dirty="0" smtClean="0">
                          <a:solidFill>
                            <a:schemeClr val="dk1"/>
                          </a:solidFill>
                          <a:effectLst/>
                          <a:latin typeface="+mn-lt"/>
                          <a:ea typeface="+mn-ea"/>
                          <a:cs typeface="+mn-cs"/>
                        </a:rPr>
                        <a:t>2</a:t>
                      </a:r>
                      <a:r>
                        <a:rPr lang="en-US" sz="1800" kern="1200" dirty="0" smtClean="0">
                          <a:solidFill>
                            <a:schemeClr val="dk1"/>
                          </a:solidFill>
                          <a:effectLst/>
                          <a:latin typeface="+mn-lt"/>
                          <a:ea typeface="+mn-ea"/>
                          <a:cs typeface="+mn-cs"/>
                        </a:rPr>
                        <a:t>O</a:t>
                      </a:r>
                      <a:endParaRPr lang="ar-IQ" dirty="0"/>
                    </a:p>
                  </a:txBody>
                  <a:tcPr/>
                </a:tc>
              </a:tr>
            </a:tbl>
          </a:graphicData>
        </a:graphic>
      </p:graphicFrame>
    </p:spTree>
    <p:extLst>
      <p:ext uri="{BB962C8B-B14F-4D97-AF65-F5344CB8AC3E}">
        <p14:creationId xmlns:p14="http://schemas.microsoft.com/office/powerpoint/2010/main" val="407024427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528</TotalTime>
  <Words>1223</Words>
  <Application>Microsoft Office PowerPoint</Application>
  <PresentationFormat>عرض على الشاشة (3:4)‏</PresentationFormat>
  <Paragraphs>120</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InteL</dc:creator>
  <cp:lastModifiedBy>Maher</cp:lastModifiedBy>
  <cp:revision>68</cp:revision>
  <dcterms:created xsi:type="dcterms:W3CDTF">2022-04-25T06:21:46Z</dcterms:created>
  <dcterms:modified xsi:type="dcterms:W3CDTF">2023-04-23T14:26:45Z</dcterms:modified>
</cp:coreProperties>
</file>